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sldIdLst>
    <p:sldId id="256" r:id="rId2"/>
    <p:sldId id="257" r:id="rId3"/>
    <p:sldId id="259" r:id="rId4"/>
    <p:sldId id="294" r:id="rId5"/>
    <p:sldId id="274" r:id="rId6"/>
    <p:sldId id="261" r:id="rId7"/>
    <p:sldId id="295" r:id="rId8"/>
    <p:sldId id="264" r:id="rId9"/>
    <p:sldId id="258" r:id="rId10"/>
    <p:sldId id="268" r:id="rId11"/>
    <p:sldId id="303" r:id="rId12"/>
    <p:sldId id="265" r:id="rId13"/>
    <p:sldId id="266" r:id="rId14"/>
    <p:sldId id="267" r:id="rId15"/>
    <p:sldId id="269" r:id="rId16"/>
    <p:sldId id="272" r:id="rId17"/>
    <p:sldId id="296" r:id="rId18"/>
    <p:sldId id="297" r:id="rId19"/>
    <p:sldId id="262" r:id="rId20"/>
    <p:sldId id="271" r:id="rId21"/>
    <p:sldId id="275" r:id="rId22"/>
    <p:sldId id="301" r:id="rId23"/>
    <p:sldId id="276" r:id="rId24"/>
    <p:sldId id="304" r:id="rId25"/>
    <p:sldId id="273" r:id="rId26"/>
    <p:sldId id="277" r:id="rId27"/>
    <p:sldId id="278" r:id="rId28"/>
    <p:sldId id="279" r:id="rId29"/>
    <p:sldId id="280" r:id="rId30"/>
    <p:sldId id="310" r:id="rId31"/>
    <p:sldId id="281" r:id="rId32"/>
    <p:sldId id="282" r:id="rId33"/>
    <p:sldId id="283" r:id="rId34"/>
    <p:sldId id="285" r:id="rId35"/>
    <p:sldId id="298" r:id="rId36"/>
    <p:sldId id="299" r:id="rId37"/>
    <p:sldId id="286" r:id="rId38"/>
    <p:sldId id="288" r:id="rId39"/>
    <p:sldId id="305" r:id="rId40"/>
    <p:sldId id="289" r:id="rId41"/>
    <p:sldId id="290" r:id="rId42"/>
    <p:sldId id="307" r:id="rId43"/>
    <p:sldId id="291" r:id="rId44"/>
    <p:sldId id="292" r:id="rId45"/>
    <p:sldId id="306" r:id="rId46"/>
    <p:sldId id="308" r:id="rId47"/>
    <p:sldId id="293" r:id="rId48"/>
    <p:sldId id="30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CC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2" autoAdjust="0"/>
  </p:normalViewPr>
  <p:slideViewPr>
    <p:cSldViewPr snapToGrid="0">
      <p:cViewPr varScale="1">
        <p:scale>
          <a:sx n="103" d="100"/>
          <a:sy n="103" d="100"/>
        </p:scale>
        <p:origin x="720" y="108"/>
      </p:cViewPr>
      <p:guideLst/>
    </p:cSldViewPr>
  </p:slideViewPr>
  <p:notesTextViewPr>
    <p:cViewPr>
      <p:scale>
        <a:sx n="1" d="1"/>
        <a:sy n="1" d="1"/>
      </p:scale>
      <p:origin x="0" y="0"/>
    </p:cViewPr>
  </p:notesTextViewPr>
  <p:sorterViewPr>
    <p:cViewPr>
      <p:scale>
        <a:sx n="100" d="100"/>
        <a:sy n="100" d="100"/>
      </p:scale>
      <p:origin x="0" y="-41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F68BA-B29D-4C57-87D9-59C84C387862}" type="doc">
      <dgm:prSet loTypeId="urn:microsoft.com/office/officeart/2008/layout/LinedList" loCatId="list" qsTypeId="urn:microsoft.com/office/officeart/2005/8/quickstyle/simple4" qsCatId="simple" csTypeId="urn:microsoft.com/office/officeart/2005/8/colors/accent2_4" csCatId="accent2" phldr="1"/>
      <dgm:spPr/>
      <dgm:t>
        <a:bodyPr/>
        <a:lstStyle/>
        <a:p>
          <a:endParaRPr lang="en-US"/>
        </a:p>
      </dgm:t>
    </dgm:pt>
    <dgm:pt modelId="{860D0C80-82CC-4803-8D97-78D60D62F6F3}">
      <dgm:prSet/>
      <dgm:spPr/>
      <dgm:t>
        <a:bodyPr/>
        <a:lstStyle/>
        <a:p>
          <a:r>
            <a:rPr lang="en-US" b="1" u="none" dirty="0"/>
            <a:t>Generic Strategies </a:t>
          </a:r>
          <a:r>
            <a:rPr lang="en-US" dirty="0"/>
            <a:t>- </a:t>
          </a:r>
          <a:r>
            <a:rPr lang="en-US" b="1" i="1" u="sng" dirty="0" smtClean="0"/>
            <a:t>How</a:t>
          </a:r>
          <a:r>
            <a:rPr lang="en-US" dirty="0" smtClean="0"/>
            <a:t> </a:t>
          </a:r>
          <a:r>
            <a:rPr lang="en-US" dirty="0"/>
            <a:t>the firm intends to position itself to create value for its customers in ways that are different from those of competitors</a:t>
          </a:r>
        </a:p>
      </dgm:t>
    </dgm:pt>
    <dgm:pt modelId="{548811A9-F9D8-4133-A628-254A990100EE}" type="parTrans" cxnId="{93CB730C-E219-439C-81B5-6D0B8A18221D}">
      <dgm:prSet/>
      <dgm:spPr/>
      <dgm:t>
        <a:bodyPr/>
        <a:lstStyle/>
        <a:p>
          <a:endParaRPr lang="en-US"/>
        </a:p>
      </dgm:t>
    </dgm:pt>
    <dgm:pt modelId="{836E36C1-5817-4313-BC7A-DB6C61AC8158}" type="sibTrans" cxnId="{93CB730C-E219-439C-81B5-6D0B8A18221D}">
      <dgm:prSet/>
      <dgm:spPr/>
      <dgm:t>
        <a:bodyPr/>
        <a:lstStyle/>
        <a:p>
          <a:endParaRPr lang="en-US"/>
        </a:p>
      </dgm:t>
    </dgm:pt>
    <dgm:pt modelId="{D3146D17-42DC-4F8A-8C47-D3E7B15C76B1}">
      <dgm:prSet/>
      <dgm:spPr/>
      <dgm:t>
        <a:bodyPr/>
        <a:lstStyle/>
        <a:p>
          <a:r>
            <a:rPr lang="en-US" b="1" dirty="0"/>
            <a:t>Competitive Tactics </a:t>
          </a:r>
          <a:r>
            <a:rPr lang="en-US" dirty="0"/>
            <a:t>- the competitive </a:t>
          </a:r>
          <a:r>
            <a:rPr lang="en-US" b="1" i="1" u="sng" dirty="0" smtClean="0"/>
            <a:t>Actions</a:t>
          </a:r>
          <a:r>
            <a:rPr lang="en-US" dirty="0" smtClean="0"/>
            <a:t> </a:t>
          </a:r>
          <a:r>
            <a:rPr lang="en-US" dirty="0"/>
            <a:t>firms take to grow and increase the strength of or protect their competitive positions. </a:t>
          </a:r>
        </a:p>
      </dgm:t>
    </dgm:pt>
    <dgm:pt modelId="{679DA275-6206-4E24-87FB-FF7C61808EF9}" type="parTrans" cxnId="{25352A6C-EECA-4BF1-BE65-1213622127A3}">
      <dgm:prSet/>
      <dgm:spPr/>
      <dgm:t>
        <a:bodyPr/>
        <a:lstStyle/>
        <a:p>
          <a:endParaRPr lang="en-US"/>
        </a:p>
      </dgm:t>
    </dgm:pt>
    <dgm:pt modelId="{7A25EF5D-7CD8-41BB-BD3F-E284AE82BA36}" type="sibTrans" cxnId="{25352A6C-EECA-4BF1-BE65-1213622127A3}">
      <dgm:prSet/>
      <dgm:spPr/>
      <dgm:t>
        <a:bodyPr/>
        <a:lstStyle/>
        <a:p>
          <a:endParaRPr lang="en-US"/>
        </a:p>
      </dgm:t>
    </dgm:pt>
    <dgm:pt modelId="{DDBFE2CF-ACB9-43C0-958C-2D0748CB7435}" type="pres">
      <dgm:prSet presAssocID="{2CFF68BA-B29D-4C57-87D9-59C84C387862}" presName="vert0" presStyleCnt="0">
        <dgm:presLayoutVars>
          <dgm:dir/>
          <dgm:animOne val="branch"/>
          <dgm:animLvl val="lvl"/>
        </dgm:presLayoutVars>
      </dgm:prSet>
      <dgm:spPr/>
      <dgm:t>
        <a:bodyPr/>
        <a:lstStyle/>
        <a:p>
          <a:endParaRPr lang="en-US"/>
        </a:p>
      </dgm:t>
    </dgm:pt>
    <dgm:pt modelId="{50A306E7-A134-4B31-A21B-4BEBB90F2DBA}" type="pres">
      <dgm:prSet presAssocID="{860D0C80-82CC-4803-8D97-78D60D62F6F3}" presName="thickLine" presStyleLbl="alignNode1" presStyleIdx="0" presStyleCnt="2"/>
      <dgm:spPr/>
    </dgm:pt>
    <dgm:pt modelId="{76E810C3-E3AF-4244-B5CD-CDBB8AF9E274}" type="pres">
      <dgm:prSet presAssocID="{860D0C80-82CC-4803-8D97-78D60D62F6F3}" presName="horz1" presStyleCnt="0"/>
      <dgm:spPr/>
    </dgm:pt>
    <dgm:pt modelId="{55942D24-04FA-4A5D-ADB5-A4EE74DF64E9}" type="pres">
      <dgm:prSet presAssocID="{860D0C80-82CC-4803-8D97-78D60D62F6F3}" presName="tx1" presStyleLbl="revTx" presStyleIdx="0" presStyleCnt="2"/>
      <dgm:spPr/>
      <dgm:t>
        <a:bodyPr/>
        <a:lstStyle/>
        <a:p>
          <a:endParaRPr lang="en-US"/>
        </a:p>
      </dgm:t>
    </dgm:pt>
    <dgm:pt modelId="{95CA8D32-5B4B-4817-AE00-5BB89AFA0946}" type="pres">
      <dgm:prSet presAssocID="{860D0C80-82CC-4803-8D97-78D60D62F6F3}" presName="vert1" presStyleCnt="0"/>
      <dgm:spPr/>
    </dgm:pt>
    <dgm:pt modelId="{6AD67CB3-0505-420E-86CD-D47373296616}" type="pres">
      <dgm:prSet presAssocID="{D3146D17-42DC-4F8A-8C47-D3E7B15C76B1}" presName="thickLine" presStyleLbl="alignNode1" presStyleIdx="1" presStyleCnt="2"/>
      <dgm:spPr/>
    </dgm:pt>
    <dgm:pt modelId="{09256CE4-9740-4595-B086-788D2AB9D8F2}" type="pres">
      <dgm:prSet presAssocID="{D3146D17-42DC-4F8A-8C47-D3E7B15C76B1}" presName="horz1" presStyleCnt="0"/>
      <dgm:spPr/>
    </dgm:pt>
    <dgm:pt modelId="{41A84A4B-8CED-49C3-9773-0191E91F4204}" type="pres">
      <dgm:prSet presAssocID="{D3146D17-42DC-4F8A-8C47-D3E7B15C76B1}" presName="tx1" presStyleLbl="revTx" presStyleIdx="1" presStyleCnt="2"/>
      <dgm:spPr/>
      <dgm:t>
        <a:bodyPr/>
        <a:lstStyle/>
        <a:p>
          <a:endParaRPr lang="en-US"/>
        </a:p>
      </dgm:t>
    </dgm:pt>
    <dgm:pt modelId="{3A1A5911-914F-4C5B-9CD3-B4EFEDF8788D}" type="pres">
      <dgm:prSet presAssocID="{D3146D17-42DC-4F8A-8C47-D3E7B15C76B1}" presName="vert1" presStyleCnt="0"/>
      <dgm:spPr/>
    </dgm:pt>
  </dgm:ptLst>
  <dgm:cxnLst>
    <dgm:cxn modelId="{7A3F3E4B-7889-49CE-AD45-57572D71F3A4}" type="presOf" srcId="{2CFF68BA-B29D-4C57-87D9-59C84C387862}" destId="{DDBFE2CF-ACB9-43C0-958C-2D0748CB7435}" srcOrd="0" destOrd="0" presId="urn:microsoft.com/office/officeart/2008/layout/LinedList"/>
    <dgm:cxn modelId="{135679AF-F172-45D5-A6C8-3CB0E882E680}" type="presOf" srcId="{860D0C80-82CC-4803-8D97-78D60D62F6F3}" destId="{55942D24-04FA-4A5D-ADB5-A4EE74DF64E9}" srcOrd="0" destOrd="0" presId="urn:microsoft.com/office/officeart/2008/layout/LinedList"/>
    <dgm:cxn modelId="{4A2B323A-2574-4EA4-A20F-BB0285F60B21}" type="presOf" srcId="{D3146D17-42DC-4F8A-8C47-D3E7B15C76B1}" destId="{41A84A4B-8CED-49C3-9773-0191E91F4204}" srcOrd="0" destOrd="0" presId="urn:microsoft.com/office/officeart/2008/layout/LinedList"/>
    <dgm:cxn modelId="{25352A6C-EECA-4BF1-BE65-1213622127A3}" srcId="{2CFF68BA-B29D-4C57-87D9-59C84C387862}" destId="{D3146D17-42DC-4F8A-8C47-D3E7B15C76B1}" srcOrd="1" destOrd="0" parTransId="{679DA275-6206-4E24-87FB-FF7C61808EF9}" sibTransId="{7A25EF5D-7CD8-41BB-BD3F-E284AE82BA36}"/>
    <dgm:cxn modelId="{93CB730C-E219-439C-81B5-6D0B8A18221D}" srcId="{2CFF68BA-B29D-4C57-87D9-59C84C387862}" destId="{860D0C80-82CC-4803-8D97-78D60D62F6F3}" srcOrd="0" destOrd="0" parTransId="{548811A9-F9D8-4133-A628-254A990100EE}" sibTransId="{836E36C1-5817-4313-BC7A-DB6C61AC8158}"/>
    <dgm:cxn modelId="{01F39755-64E9-4D65-B245-4E4470046732}" type="presParOf" srcId="{DDBFE2CF-ACB9-43C0-958C-2D0748CB7435}" destId="{50A306E7-A134-4B31-A21B-4BEBB90F2DBA}" srcOrd="0" destOrd="0" presId="urn:microsoft.com/office/officeart/2008/layout/LinedList"/>
    <dgm:cxn modelId="{01564825-55F7-44C8-9ED0-3C5F66994028}" type="presParOf" srcId="{DDBFE2CF-ACB9-43C0-958C-2D0748CB7435}" destId="{76E810C3-E3AF-4244-B5CD-CDBB8AF9E274}" srcOrd="1" destOrd="0" presId="urn:microsoft.com/office/officeart/2008/layout/LinedList"/>
    <dgm:cxn modelId="{2A075D91-CBBB-43D1-A4CF-F0F15A38C6ED}" type="presParOf" srcId="{76E810C3-E3AF-4244-B5CD-CDBB8AF9E274}" destId="{55942D24-04FA-4A5D-ADB5-A4EE74DF64E9}" srcOrd="0" destOrd="0" presId="urn:microsoft.com/office/officeart/2008/layout/LinedList"/>
    <dgm:cxn modelId="{D247E079-F259-4397-ADF1-5D07158E1192}" type="presParOf" srcId="{76E810C3-E3AF-4244-B5CD-CDBB8AF9E274}" destId="{95CA8D32-5B4B-4817-AE00-5BB89AFA0946}" srcOrd="1" destOrd="0" presId="urn:microsoft.com/office/officeart/2008/layout/LinedList"/>
    <dgm:cxn modelId="{BD9F0984-D00F-4F97-8531-8C846533154B}" type="presParOf" srcId="{DDBFE2CF-ACB9-43C0-958C-2D0748CB7435}" destId="{6AD67CB3-0505-420E-86CD-D47373296616}" srcOrd="2" destOrd="0" presId="urn:microsoft.com/office/officeart/2008/layout/LinedList"/>
    <dgm:cxn modelId="{151AFB08-5BE2-488E-9B56-B0D3E467CAAF}" type="presParOf" srcId="{DDBFE2CF-ACB9-43C0-958C-2D0748CB7435}" destId="{09256CE4-9740-4595-B086-788D2AB9D8F2}" srcOrd="3" destOrd="0" presId="urn:microsoft.com/office/officeart/2008/layout/LinedList"/>
    <dgm:cxn modelId="{A6BDB950-6273-4700-9E17-B39CC9E4EB97}" type="presParOf" srcId="{09256CE4-9740-4595-B086-788D2AB9D8F2}" destId="{41A84A4B-8CED-49C3-9773-0191E91F4204}" srcOrd="0" destOrd="0" presId="urn:microsoft.com/office/officeart/2008/layout/LinedList"/>
    <dgm:cxn modelId="{FDF2D147-00F9-4A13-9183-EEE8A454CF76}" type="presParOf" srcId="{09256CE4-9740-4595-B086-788D2AB9D8F2}" destId="{3A1A5911-914F-4C5B-9CD3-B4EFEDF8788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0D0911-031C-4D2F-8F42-AEE7030BC9C0}" type="doc">
      <dgm:prSet loTypeId="urn:microsoft.com/office/officeart/2016/7/layout/RepeatingBendingProcessNew" loCatId="process" qsTypeId="urn:microsoft.com/office/officeart/2005/8/quickstyle/simple3" qsCatId="simple" csTypeId="urn:microsoft.com/office/officeart/2005/8/colors/accent2_1" csCatId="accent2" phldr="1"/>
      <dgm:spPr/>
      <dgm:t>
        <a:bodyPr/>
        <a:lstStyle/>
        <a:p>
          <a:endParaRPr lang="en-US"/>
        </a:p>
      </dgm:t>
    </dgm:pt>
    <dgm:pt modelId="{A4B78CB6-093F-4786-AB6C-4F8F722AA27E}">
      <dgm:prSet custT="1"/>
      <dgm:spPr/>
      <dgm:t>
        <a:bodyPr/>
        <a:lstStyle/>
        <a:p>
          <a:r>
            <a:rPr lang="en-US" sz="2400" b="1" i="1" dirty="0"/>
            <a:t>Trends:</a:t>
          </a:r>
          <a:endParaRPr lang="en-US" sz="2400" b="1" dirty="0"/>
        </a:p>
      </dgm:t>
    </dgm:pt>
    <dgm:pt modelId="{D48DCEF3-7F61-4980-A950-A9A988760A4E}" type="parTrans" cxnId="{271F4A7A-02C5-4DB3-9E8C-16417C75DE87}">
      <dgm:prSet/>
      <dgm:spPr/>
      <dgm:t>
        <a:bodyPr/>
        <a:lstStyle/>
        <a:p>
          <a:endParaRPr lang="en-US"/>
        </a:p>
      </dgm:t>
    </dgm:pt>
    <dgm:pt modelId="{857D9293-6007-4196-BC06-ED228F9FD828}" type="sibTrans" cxnId="{271F4A7A-02C5-4DB3-9E8C-16417C75DE87}">
      <dgm:prSet/>
      <dgm:spPr>
        <a:ln w="19050">
          <a:solidFill>
            <a:schemeClr val="accent2"/>
          </a:solidFill>
        </a:ln>
      </dgm:spPr>
      <dgm:t>
        <a:bodyPr/>
        <a:lstStyle/>
        <a:p>
          <a:endParaRPr lang="en-US" dirty="0"/>
        </a:p>
      </dgm:t>
    </dgm:pt>
    <dgm:pt modelId="{4BB79AA3-20C5-49F2-9972-B3CC7BFF04F9}">
      <dgm:prSet/>
      <dgm:spPr/>
      <dgm:t>
        <a:bodyPr/>
        <a:lstStyle/>
        <a:p>
          <a:r>
            <a:rPr lang="en-US" b="1" dirty="0"/>
            <a:t>Increasing global complexity and interconnectedness, fueled by technological advancements</a:t>
          </a:r>
        </a:p>
      </dgm:t>
    </dgm:pt>
    <dgm:pt modelId="{A221FB1F-000C-450B-8BA1-3A2E5B21CB5A}" type="parTrans" cxnId="{BE8FD314-015D-489A-93AC-2C8FB2C58848}">
      <dgm:prSet/>
      <dgm:spPr/>
      <dgm:t>
        <a:bodyPr/>
        <a:lstStyle/>
        <a:p>
          <a:endParaRPr lang="en-US"/>
        </a:p>
      </dgm:t>
    </dgm:pt>
    <dgm:pt modelId="{47D6AC93-22FA-4642-AF8C-A1688EE2323D}" type="sibTrans" cxnId="{BE8FD314-015D-489A-93AC-2C8FB2C58848}">
      <dgm:prSet/>
      <dgm:spPr>
        <a:ln w="19050">
          <a:solidFill>
            <a:schemeClr val="accent2"/>
          </a:solidFill>
        </a:ln>
      </dgm:spPr>
      <dgm:t>
        <a:bodyPr/>
        <a:lstStyle/>
        <a:p>
          <a:endParaRPr lang="en-US" dirty="0"/>
        </a:p>
      </dgm:t>
    </dgm:pt>
    <dgm:pt modelId="{16BDFD9C-AD82-4912-A5D7-B8E897F60E0B}">
      <dgm:prSet/>
      <dgm:spPr/>
      <dgm:t>
        <a:bodyPr/>
        <a:lstStyle/>
        <a:p>
          <a:r>
            <a:rPr lang="en-US" b="1" dirty="0"/>
            <a:t>Specialized, mobile and diverse labor pools, including those found outside home countries</a:t>
          </a:r>
        </a:p>
      </dgm:t>
    </dgm:pt>
    <dgm:pt modelId="{790EB6EA-C332-4C9B-925E-946FC2E30D19}" type="parTrans" cxnId="{57D38B11-AC65-4AAD-81B6-F79411664D65}">
      <dgm:prSet/>
      <dgm:spPr/>
      <dgm:t>
        <a:bodyPr/>
        <a:lstStyle/>
        <a:p>
          <a:endParaRPr lang="en-US"/>
        </a:p>
      </dgm:t>
    </dgm:pt>
    <dgm:pt modelId="{B42C8C2C-E754-4995-BB8E-A811559A6864}" type="sibTrans" cxnId="{57D38B11-AC65-4AAD-81B6-F79411664D65}">
      <dgm:prSet/>
      <dgm:spPr>
        <a:ln w="19050">
          <a:solidFill>
            <a:schemeClr val="accent2"/>
          </a:solidFill>
        </a:ln>
      </dgm:spPr>
      <dgm:t>
        <a:bodyPr/>
        <a:lstStyle/>
        <a:p>
          <a:endParaRPr lang="en-US" dirty="0"/>
        </a:p>
      </dgm:t>
    </dgm:pt>
    <dgm:pt modelId="{812C96FD-3F17-4FF3-AC20-7BF55C33574C}">
      <dgm:prSet/>
      <dgm:spPr/>
      <dgm:t>
        <a:bodyPr/>
        <a:lstStyle/>
        <a:p>
          <a:r>
            <a:rPr lang="en-US" b="1" dirty="0"/>
            <a:t>Education levels, income levels and access to capital will continue to grow worldwide</a:t>
          </a:r>
        </a:p>
      </dgm:t>
    </dgm:pt>
    <dgm:pt modelId="{D2665E30-B0C7-4250-88B1-CE616E302C51}" type="parTrans" cxnId="{D6E1C728-32F5-4818-BE31-F728BC3A7708}">
      <dgm:prSet/>
      <dgm:spPr/>
      <dgm:t>
        <a:bodyPr/>
        <a:lstStyle/>
        <a:p>
          <a:endParaRPr lang="en-US"/>
        </a:p>
      </dgm:t>
    </dgm:pt>
    <dgm:pt modelId="{7BBD3A1C-5EEB-4FE2-9225-652806BD25DA}" type="sibTrans" cxnId="{D6E1C728-32F5-4818-BE31-F728BC3A7708}">
      <dgm:prSet/>
      <dgm:spPr>
        <a:ln w="19050">
          <a:solidFill>
            <a:schemeClr val="accent2"/>
          </a:solidFill>
        </a:ln>
      </dgm:spPr>
      <dgm:t>
        <a:bodyPr/>
        <a:lstStyle/>
        <a:p>
          <a:endParaRPr lang="en-US" dirty="0"/>
        </a:p>
      </dgm:t>
    </dgm:pt>
    <dgm:pt modelId="{13F7F56F-ABFF-4FD3-A0A9-59CA61015C6F}">
      <dgm:prSet/>
      <dgm:spPr/>
      <dgm:t>
        <a:bodyPr/>
        <a:lstStyle/>
        <a:p>
          <a:r>
            <a:rPr lang="en-US" b="1" dirty="0"/>
            <a:t>New powerful competitors in global marketplace</a:t>
          </a:r>
        </a:p>
      </dgm:t>
    </dgm:pt>
    <dgm:pt modelId="{56AC56A6-B7A4-4A9E-804B-130A841EFB07}" type="parTrans" cxnId="{1982AA7D-9EAB-466F-99C2-93D51D789E13}">
      <dgm:prSet/>
      <dgm:spPr/>
      <dgm:t>
        <a:bodyPr/>
        <a:lstStyle/>
        <a:p>
          <a:endParaRPr lang="en-US"/>
        </a:p>
      </dgm:t>
    </dgm:pt>
    <dgm:pt modelId="{076611B1-BF8B-47F3-97C1-152F7B829D40}" type="sibTrans" cxnId="{1982AA7D-9EAB-466F-99C2-93D51D789E13}">
      <dgm:prSet/>
      <dgm:spPr>
        <a:ln w="19050">
          <a:solidFill>
            <a:schemeClr val="accent2"/>
          </a:solidFill>
        </a:ln>
      </dgm:spPr>
      <dgm:t>
        <a:bodyPr/>
        <a:lstStyle/>
        <a:p>
          <a:endParaRPr lang="en-US" dirty="0"/>
        </a:p>
      </dgm:t>
    </dgm:pt>
    <dgm:pt modelId="{E3F2A50A-E583-4E9A-93E7-690BAD230147}">
      <dgm:prSet/>
      <dgm:spPr/>
      <dgm:t>
        <a:bodyPr/>
        <a:lstStyle/>
        <a:p>
          <a:r>
            <a:rPr lang="en-US" b="1" dirty="0"/>
            <a:t>Increased concern about governance, sustainability and social responsibility; increased regulation</a:t>
          </a:r>
        </a:p>
      </dgm:t>
    </dgm:pt>
    <dgm:pt modelId="{A5386E98-E055-4FF6-BDC1-3E357AC47010}" type="parTrans" cxnId="{DB62E11D-508F-432F-A0DB-A80BC40BFE21}">
      <dgm:prSet/>
      <dgm:spPr/>
      <dgm:t>
        <a:bodyPr/>
        <a:lstStyle/>
        <a:p>
          <a:endParaRPr lang="en-US"/>
        </a:p>
      </dgm:t>
    </dgm:pt>
    <dgm:pt modelId="{7B1C68AA-4D09-4CB6-9548-E0D9B082B66E}" type="sibTrans" cxnId="{DB62E11D-508F-432F-A0DB-A80BC40BFE21}">
      <dgm:prSet/>
      <dgm:spPr/>
      <dgm:t>
        <a:bodyPr/>
        <a:lstStyle/>
        <a:p>
          <a:endParaRPr lang="en-US"/>
        </a:p>
      </dgm:t>
    </dgm:pt>
    <dgm:pt modelId="{F423957B-09AE-4581-A994-604ADC7DE35D}" type="pres">
      <dgm:prSet presAssocID="{F90D0911-031C-4D2F-8F42-AEE7030BC9C0}" presName="Name0" presStyleCnt="0">
        <dgm:presLayoutVars>
          <dgm:dir/>
          <dgm:resizeHandles val="exact"/>
        </dgm:presLayoutVars>
      </dgm:prSet>
      <dgm:spPr/>
      <dgm:t>
        <a:bodyPr/>
        <a:lstStyle/>
        <a:p>
          <a:endParaRPr lang="en-US"/>
        </a:p>
      </dgm:t>
    </dgm:pt>
    <dgm:pt modelId="{4E922AF8-A55C-40BB-A8B7-D721FDCD6A38}" type="pres">
      <dgm:prSet presAssocID="{A4B78CB6-093F-4786-AB6C-4F8F722AA27E}" presName="node" presStyleLbl="node1" presStyleIdx="0" presStyleCnt="6" custLinFactNeighborX="396" custLinFactNeighborY="-198">
        <dgm:presLayoutVars>
          <dgm:bulletEnabled val="1"/>
        </dgm:presLayoutVars>
      </dgm:prSet>
      <dgm:spPr/>
      <dgm:t>
        <a:bodyPr/>
        <a:lstStyle/>
        <a:p>
          <a:endParaRPr lang="en-US"/>
        </a:p>
      </dgm:t>
    </dgm:pt>
    <dgm:pt modelId="{8B897BF6-D1A2-41D4-A0FF-65FAD8E8FD00}" type="pres">
      <dgm:prSet presAssocID="{857D9293-6007-4196-BC06-ED228F9FD828}" presName="sibTrans" presStyleLbl="sibTrans1D1" presStyleIdx="0" presStyleCnt="5"/>
      <dgm:spPr/>
      <dgm:t>
        <a:bodyPr/>
        <a:lstStyle/>
        <a:p>
          <a:endParaRPr lang="en-US"/>
        </a:p>
      </dgm:t>
    </dgm:pt>
    <dgm:pt modelId="{AA0FABF0-EB27-4708-8BC6-B85311F36707}" type="pres">
      <dgm:prSet presAssocID="{857D9293-6007-4196-BC06-ED228F9FD828}" presName="connectorText" presStyleLbl="sibTrans1D1" presStyleIdx="0" presStyleCnt="5"/>
      <dgm:spPr/>
      <dgm:t>
        <a:bodyPr/>
        <a:lstStyle/>
        <a:p>
          <a:endParaRPr lang="en-US"/>
        </a:p>
      </dgm:t>
    </dgm:pt>
    <dgm:pt modelId="{04A4B338-EE91-4974-B08F-C97A0CD7FEE2}" type="pres">
      <dgm:prSet presAssocID="{4BB79AA3-20C5-49F2-9972-B3CC7BFF04F9}" presName="node" presStyleLbl="node1" presStyleIdx="1" presStyleCnt="6">
        <dgm:presLayoutVars>
          <dgm:bulletEnabled val="1"/>
        </dgm:presLayoutVars>
      </dgm:prSet>
      <dgm:spPr/>
      <dgm:t>
        <a:bodyPr/>
        <a:lstStyle/>
        <a:p>
          <a:endParaRPr lang="en-US"/>
        </a:p>
      </dgm:t>
    </dgm:pt>
    <dgm:pt modelId="{8DF21DAA-ACA5-4CC3-AD06-16A798CF3B3B}" type="pres">
      <dgm:prSet presAssocID="{47D6AC93-22FA-4642-AF8C-A1688EE2323D}" presName="sibTrans" presStyleLbl="sibTrans1D1" presStyleIdx="1" presStyleCnt="5"/>
      <dgm:spPr/>
      <dgm:t>
        <a:bodyPr/>
        <a:lstStyle/>
        <a:p>
          <a:endParaRPr lang="en-US"/>
        </a:p>
      </dgm:t>
    </dgm:pt>
    <dgm:pt modelId="{29FDF179-211F-4434-96EC-FB84E0FDA525}" type="pres">
      <dgm:prSet presAssocID="{47D6AC93-22FA-4642-AF8C-A1688EE2323D}" presName="connectorText" presStyleLbl="sibTrans1D1" presStyleIdx="1" presStyleCnt="5"/>
      <dgm:spPr/>
      <dgm:t>
        <a:bodyPr/>
        <a:lstStyle/>
        <a:p>
          <a:endParaRPr lang="en-US"/>
        </a:p>
      </dgm:t>
    </dgm:pt>
    <dgm:pt modelId="{C188925E-D9E4-4B7B-9A33-4EC12D952EB2}" type="pres">
      <dgm:prSet presAssocID="{16BDFD9C-AD82-4912-A5D7-B8E897F60E0B}" presName="node" presStyleLbl="node1" presStyleIdx="2" presStyleCnt="6">
        <dgm:presLayoutVars>
          <dgm:bulletEnabled val="1"/>
        </dgm:presLayoutVars>
      </dgm:prSet>
      <dgm:spPr/>
      <dgm:t>
        <a:bodyPr/>
        <a:lstStyle/>
        <a:p>
          <a:endParaRPr lang="en-US"/>
        </a:p>
      </dgm:t>
    </dgm:pt>
    <dgm:pt modelId="{09A2A83A-BA5A-46A9-8369-83B3E5D3165F}" type="pres">
      <dgm:prSet presAssocID="{B42C8C2C-E754-4995-BB8E-A811559A6864}" presName="sibTrans" presStyleLbl="sibTrans1D1" presStyleIdx="2" presStyleCnt="5"/>
      <dgm:spPr/>
      <dgm:t>
        <a:bodyPr/>
        <a:lstStyle/>
        <a:p>
          <a:endParaRPr lang="en-US"/>
        </a:p>
      </dgm:t>
    </dgm:pt>
    <dgm:pt modelId="{47DF09FC-6990-4370-9F8C-D56E9FD9C1C1}" type="pres">
      <dgm:prSet presAssocID="{B42C8C2C-E754-4995-BB8E-A811559A6864}" presName="connectorText" presStyleLbl="sibTrans1D1" presStyleIdx="2" presStyleCnt="5"/>
      <dgm:spPr/>
      <dgm:t>
        <a:bodyPr/>
        <a:lstStyle/>
        <a:p>
          <a:endParaRPr lang="en-US"/>
        </a:p>
      </dgm:t>
    </dgm:pt>
    <dgm:pt modelId="{1703C8DF-984B-402B-8B30-888C1E419EEF}" type="pres">
      <dgm:prSet presAssocID="{812C96FD-3F17-4FF3-AC20-7BF55C33574C}" presName="node" presStyleLbl="node1" presStyleIdx="3" presStyleCnt="6">
        <dgm:presLayoutVars>
          <dgm:bulletEnabled val="1"/>
        </dgm:presLayoutVars>
      </dgm:prSet>
      <dgm:spPr/>
      <dgm:t>
        <a:bodyPr/>
        <a:lstStyle/>
        <a:p>
          <a:endParaRPr lang="en-US"/>
        </a:p>
      </dgm:t>
    </dgm:pt>
    <dgm:pt modelId="{5F051CCA-0B49-46BF-AC08-7C794C3CE063}" type="pres">
      <dgm:prSet presAssocID="{7BBD3A1C-5EEB-4FE2-9225-652806BD25DA}" presName="sibTrans" presStyleLbl="sibTrans1D1" presStyleIdx="3" presStyleCnt="5"/>
      <dgm:spPr/>
      <dgm:t>
        <a:bodyPr/>
        <a:lstStyle/>
        <a:p>
          <a:endParaRPr lang="en-US"/>
        </a:p>
      </dgm:t>
    </dgm:pt>
    <dgm:pt modelId="{311643E7-85E3-4E3F-B558-D0820BBF4839}" type="pres">
      <dgm:prSet presAssocID="{7BBD3A1C-5EEB-4FE2-9225-652806BD25DA}" presName="connectorText" presStyleLbl="sibTrans1D1" presStyleIdx="3" presStyleCnt="5"/>
      <dgm:spPr/>
      <dgm:t>
        <a:bodyPr/>
        <a:lstStyle/>
        <a:p>
          <a:endParaRPr lang="en-US"/>
        </a:p>
      </dgm:t>
    </dgm:pt>
    <dgm:pt modelId="{4A0E98F5-6D1B-4C6D-89F4-2DA749366567}" type="pres">
      <dgm:prSet presAssocID="{13F7F56F-ABFF-4FD3-A0A9-59CA61015C6F}" presName="node" presStyleLbl="node1" presStyleIdx="4" presStyleCnt="6">
        <dgm:presLayoutVars>
          <dgm:bulletEnabled val="1"/>
        </dgm:presLayoutVars>
      </dgm:prSet>
      <dgm:spPr/>
      <dgm:t>
        <a:bodyPr/>
        <a:lstStyle/>
        <a:p>
          <a:endParaRPr lang="en-US"/>
        </a:p>
      </dgm:t>
    </dgm:pt>
    <dgm:pt modelId="{80D64D8C-4AD9-4FF9-9CB5-9C2BD24D0481}" type="pres">
      <dgm:prSet presAssocID="{076611B1-BF8B-47F3-97C1-152F7B829D40}" presName="sibTrans" presStyleLbl="sibTrans1D1" presStyleIdx="4" presStyleCnt="5"/>
      <dgm:spPr/>
      <dgm:t>
        <a:bodyPr/>
        <a:lstStyle/>
        <a:p>
          <a:endParaRPr lang="en-US"/>
        </a:p>
      </dgm:t>
    </dgm:pt>
    <dgm:pt modelId="{26092363-9C56-4899-9B6B-FB7E31067DDC}" type="pres">
      <dgm:prSet presAssocID="{076611B1-BF8B-47F3-97C1-152F7B829D40}" presName="connectorText" presStyleLbl="sibTrans1D1" presStyleIdx="4" presStyleCnt="5"/>
      <dgm:spPr/>
      <dgm:t>
        <a:bodyPr/>
        <a:lstStyle/>
        <a:p>
          <a:endParaRPr lang="en-US"/>
        </a:p>
      </dgm:t>
    </dgm:pt>
    <dgm:pt modelId="{08E0BF31-9DCC-4520-BF87-FAAE0B8A7577}" type="pres">
      <dgm:prSet presAssocID="{E3F2A50A-E583-4E9A-93E7-690BAD230147}" presName="node" presStyleLbl="node1" presStyleIdx="5" presStyleCnt="6">
        <dgm:presLayoutVars>
          <dgm:bulletEnabled val="1"/>
        </dgm:presLayoutVars>
      </dgm:prSet>
      <dgm:spPr/>
      <dgm:t>
        <a:bodyPr/>
        <a:lstStyle/>
        <a:p>
          <a:endParaRPr lang="en-US"/>
        </a:p>
      </dgm:t>
    </dgm:pt>
  </dgm:ptLst>
  <dgm:cxnLst>
    <dgm:cxn modelId="{271F4A7A-02C5-4DB3-9E8C-16417C75DE87}" srcId="{F90D0911-031C-4D2F-8F42-AEE7030BC9C0}" destId="{A4B78CB6-093F-4786-AB6C-4F8F722AA27E}" srcOrd="0" destOrd="0" parTransId="{D48DCEF3-7F61-4980-A950-A9A988760A4E}" sibTransId="{857D9293-6007-4196-BC06-ED228F9FD828}"/>
    <dgm:cxn modelId="{5E55E9C1-26FC-4964-AF6E-5E355A585014}" type="presOf" srcId="{857D9293-6007-4196-BC06-ED228F9FD828}" destId="{AA0FABF0-EB27-4708-8BC6-B85311F36707}" srcOrd="1" destOrd="0" presId="urn:microsoft.com/office/officeart/2016/7/layout/RepeatingBendingProcessNew"/>
    <dgm:cxn modelId="{C5BF0460-0A6E-434F-98E4-86F3F97C85A3}" type="presOf" srcId="{7BBD3A1C-5EEB-4FE2-9225-652806BD25DA}" destId="{5F051CCA-0B49-46BF-AC08-7C794C3CE063}" srcOrd="0" destOrd="0" presId="urn:microsoft.com/office/officeart/2016/7/layout/RepeatingBendingProcessNew"/>
    <dgm:cxn modelId="{41C4FC4D-4FA5-4D05-A70B-C1182934E670}" type="presOf" srcId="{076611B1-BF8B-47F3-97C1-152F7B829D40}" destId="{80D64D8C-4AD9-4FF9-9CB5-9C2BD24D0481}" srcOrd="0" destOrd="0" presId="urn:microsoft.com/office/officeart/2016/7/layout/RepeatingBendingProcessNew"/>
    <dgm:cxn modelId="{4E7F083C-F152-4CA1-A55D-FAC0F62849ED}" type="presOf" srcId="{076611B1-BF8B-47F3-97C1-152F7B829D40}" destId="{26092363-9C56-4899-9B6B-FB7E31067DDC}" srcOrd="1" destOrd="0" presId="urn:microsoft.com/office/officeart/2016/7/layout/RepeatingBendingProcessNew"/>
    <dgm:cxn modelId="{6FBE8BCE-A6D1-4923-91FE-98DB6DCB5457}" type="presOf" srcId="{E3F2A50A-E583-4E9A-93E7-690BAD230147}" destId="{08E0BF31-9DCC-4520-BF87-FAAE0B8A7577}" srcOrd="0" destOrd="0" presId="urn:microsoft.com/office/officeart/2016/7/layout/RepeatingBendingProcessNew"/>
    <dgm:cxn modelId="{17C8B743-5844-4918-8994-247D7F89283A}" type="presOf" srcId="{47D6AC93-22FA-4642-AF8C-A1688EE2323D}" destId="{8DF21DAA-ACA5-4CC3-AD06-16A798CF3B3B}" srcOrd="0" destOrd="0" presId="urn:microsoft.com/office/officeart/2016/7/layout/RepeatingBendingProcessNew"/>
    <dgm:cxn modelId="{57D38B11-AC65-4AAD-81B6-F79411664D65}" srcId="{F90D0911-031C-4D2F-8F42-AEE7030BC9C0}" destId="{16BDFD9C-AD82-4912-A5D7-B8E897F60E0B}" srcOrd="2" destOrd="0" parTransId="{790EB6EA-C332-4C9B-925E-946FC2E30D19}" sibTransId="{B42C8C2C-E754-4995-BB8E-A811559A6864}"/>
    <dgm:cxn modelId="{9E73AF0A-D1CD-447F-9CF5-05A3E2AAFAB7}" type="presOf" srcId="{F90D0911-031C-4D2F-8F42-AEE7030BC9C0}" destId="{F423957B-09AE-4581-A994-604ADC7DE35D}" srcOrd="0" destOrd="0" presId="urn:microsoft.com/office/officeart/2016/7/layout/RepeatingBendingProcessNew"/>
    <dgm:cxn modelId="{1982AA7D-9EAB-466F-99C2-93D51D789E13}" srcId="{F90D0911-031C-4D2F-8F42-AEE7030BC9C0}" destId="{13F7F56F-ABFF-4FD3-A0A9-59CA61015C6F}" srcOrd="4" destOrd="0" parTransId="{56AC56A6-B7A4-4A9E-804B-130A841EFB07}" sibTransId="{076611B1-BF8B-47F3-97C1-152F7B829D40}"/>
    <dgm:cxn modelId="{0CEDF85F-E930-4512-973F-885B2D74078A}" type="presOf" srcId="{812C96FD-3F17-4FF3-AC20-7BF55C33574C}" destId="{1703C8DF-984B-402B-8B30-888C1E419EEF}" srcOrd="0" destOrd="0" presId="urn:microsoft.com/office/officeart/2016/7/layout/RepeatingBendingProcessNew"/>
    <dgm:cxn modelId="{72782B9A-3EB8-4AA6-9CE1-47790F8D1624}" type="presOf" srcId="{47D6AC93-22FA-4642-AF8C-A1688EE2323D}" destId="{29FDF179-211F-4434-96EC-FB84E0FDA525}" srcOrd="1" destOrd="0" presId="urn:microsoft.com/office/officeart/2016/7/layout/RepeatingBendingProcessNew"/>
    <dgm:cxn modelId="{DB62E11D-508F-432F-A0DB-A80BC40BFE21}" srcId="{F90D0911-031C-4D2F-8F42-AEE7030BC9C0}" destId="{E3F2A50A-E583-4E9A-93E7-690BAD230147}" srcOrd="5" destOrd="0" parTransId="{A5386E98-E055-4FF6-BDC1-3E357AC47010}" sibTransId="{7B1C68AA-4D09-4CB6-9548-E0D9B082B66E}"/>
    <dgm:cxn modelId="{BE8FD314-015D-489A-93AC-2C8FB2C58848}" srcId="{F90D0911-031C-4D2F-8F42-AEE7030BC9C0}" destId="{4BB79AA3-20C5-49F2-9972-B3CC7BFF04F9}" srcOrd="1" destOrd="0" parTransId="{A221FB1F-000C-450B-8BA1-3A2E5B21CB5A}" sibTransId="{47D6AC93-22FA-4642-AF8C-A1688EE2323D}"/>
    <dgm:cxn modelId="{5FA04196-917D-4AA9-924F-36AEEDC4657B}" type="presOf" srcId="{7BBD3A1C-5EEB-4FE2-9225-652806BD25DA}" destId="{311643E7-85E3-4E3F-B558-D0820BBF4839}" srcOrd="1" destOrd="0" presId="urn:microsoft.com/office/officeart/2016/7/layout/RepeatingBendingProcessNew"/>
    <dgm:cxn modelId="{CAEFFD24-D687-4FC3-8712-3133FE211F27}" type="presOf" srcId="{B42C8C2C-E754-4995-BB8E-A811559A6864}" destId="{09A2A83A-BA5A-46A9-8369-83B3E5D3165F}" srcOrd="0" destOrd="0" presId="urn:microsoft.com/office/officeart/2016/7/layout/RepeatingBendingProcessNew"/>
    <dgm:cxn modelId="{12C95EFA-0B6C-4888-8B4C-37BAE2E8E4EF}" type="presOf" srcId="{857D9293-6007-4196-BC06-ED228F9FD828}" destId="{8B897BF6-D1A2-41D4-A0FF-65FAD8E8FD00}" srcOrd="0" destOrd="0" presId="urn:microsoft.com/office/officeart/2016/7/layout/RepeatingBendingProcessNew"/>
    <dgm:cxn modelId="{D6E1C728-32F5-4818-BE31-F728BC3A7708}" srcId="{F90D0911-031C-4D2F-8F42-AEE7030BC9C0}" destId="{812C96FD-3F17-4FF3-AC20-7BF55C33574C}" srcOrd="3" destOrd="0" parTransId="{D2665E30-B0C7-4250-88B1-CE616E302C51}" sibTransId="{7BBD3A1C-5EEB-4FE2-9225-652806BD25DA}"/>
    <dgm:cxn modelId="{5F470FF0-D19D-4C05-8FC2-7511CDAFD835}" type="presOf" srcId="{A4B78CB6-093F-4786-AB6C-4F8F722AA27E}" destId="{4E922AF8-A55C-40BB-A8B7-D721FDCD6A38}" srcOrd="0" destOrd="0" presId="urn:microsoft.com/office/officeart/2016/7/layout/RepeatingBendingProcessNew"/>
    <dgm:cxn modelId="{886DC02C-1433-4FE5-A43B-A5DAF7BB973E}" type="presOf" srcId="{13F7F56F-ABFF-4FD3-A0A9-59CA61015C6F}" destId="{4A0E98F5-6D1B-4C6D-89F4-2DA749366567}" srcOrd="0" destOrd="0" presId="urn:microsoft.com/office/officeart/2016/7/layout/RepeatingBendingProcessNew"/>
    <dgm:cxn modelId="{2302D634-83B3-422A-A196-6F1FB11F0D9B}" type="presOf" srcId="{4BB79AA3-20C5-49F2-9972-B3CC7BFF04F9}" destId="{04A4B338-EE91-4974-B08F-C97A0CD7FEE2}" srcOrd="0" destOrd="0" presId="urn:microsoft.com/office/officeart/2016/7/layout/RepeatingBendingProcessNew"/>
    <dgm:cxn modelId="{67CAA453-3151-4DED-92CE-EB4C8EB088F9}" type="presOf" srcId="{B42C8C2C-E754-4995-BB8E-A811559A6864}" destId="{47DF09FC-6990-4370-9F8C-D56E9FD9C1C1}" srcOrd="1" destOrd="0" presId="urn:microsoft.com/office/officeart/2016/7/layout/RepeatingBendingProcessNew"/>
    <dgm:cxn modelId="{74BD0A3C-9AA1-4AB7-9CC4-B76B67CE9D0C}" type="presOf" srcId="{16BDFD9C-AD82-4912-A5D7-B8E897F60E0B}" destId="{C188925E-D9E4-4B7B-9A33-4EC12D952EB2}" srcOrd="0" destOrd="0" presId="urn:microsoft.com/office/officeart/2016/7/layout/RepeatingBendingProcessNew"/>
    <dgm:cxn modelId="{E14509F8-0C5C-47F8-A1E1-170354387D35}" type="presParOf" srcId="{F423957B-09AE-4581-A994-604ADC7DE35D}" destId="{4E922AF8-A55C-40BB-A8B7-D721FDCD6A38}" srcOrd="0" destOrd="0" presId="urn:microsoft.com/office/officeart/2016/7/layout/RepeatingBendingProcessNew"/>
    <dgm:cxn modelId="{99E78077-03E5-4C1C-A602-0D5027BEE6CD}" type="presParOf" srcId="{F423957B-09AE-4581-A994-604ADC7DE35D}" destId="{8B897BF6-D1A2-41D4-A0FF-65FAD8E8FD00}" srcOrd="1" destOrd="0" presId="urn:microsoft.com/office/officeart/2016/7/layout/RepeatingBendingProcessNew"/>
    <dgm:cxn modelId="{B366988D-00A3-4756-B2F0-445622B26769}" type="presParOf" srcId="{8B897BF6-D1A2-41D4-A0FF-65FAD8E8FD00}" destId="{AA0FABF0-EB27-4708-8BC6-B85311F36707}" srcOrd="0" destOrd="0" presId="urn:microsoft.com/office/officeart/2016/7/layout/RepeatingBendingProcessNew"/>
    <dgm:cxn modelId="{B23F3B52-D8F4-4D7F-BFF8-43736BE0BAEC}" type="presParOf" srcId="{F423957B-09AE-4581-A994-604ADC7DE35D}" destId="{04A4B338-EE91-4974-B08F-C97A0CD7FEE2}" srcOrd="2" destOrd="0" presId="urn:microsoft.com/office/officeart/2016/7/layout/RepeatingBendingProcessNew"/>
    <dgm:cxn modelId="{B425A4E3-3C18-4814-82D7-A536EAE3CC64}" type="presParOf" srcId="{F423957B-09AE-4581-A994-604ADC7DE35D}" destId="{8DF21DAA-ACA5-4CC3-AD06-16A798CF3B3B}" srcOrd="3" destOrd="0" presId="urn:microsoft.com/office/officeart/2016/7/layout/RepeatingBendingProcessNew"/>
    <dgm:cxn modelId="{076D039F-348D-4887-8C8A-67E1454C9291}" type="presParOf" srcId="{8DF21DAA-ACA5-4CC3-AD06-16A798CF3B3B}" destId="{29FDF179-211F-4434-96EC-FB84E0FDA525}" srcOrd="0" destOrd="0" presId="urn:microsoft.com/office/officeart/2016/7/layout/RepeatingBendingProcessNew"/>
    <dgm:cxn modelId="{E191437B-FA7B-4D5E-B764-C0A94D50B65D}" type="presParOf" srcId="{F423957B-09AE-4581-A994-604ADC7DE35D}" destId="{C188925E-D9E4-4B7B-9A33-4EC12D952EB2}" srcOrd="4" destOrd="0" presId="urn:microsoft.com/office/officeart/2016/7/layout/RepeatingBendingProcessNew"/>
    <dgm:cxn modelId="{64753B74-4FCF-4AD4-A21A-6DA13D03ACB6}" type="presParOf" srcId="{F423957B-09AE-4581-A994-604ADC7DE35D}" destId="{09A2A83A-BA5A-46A9-8369-83B3E5D3165F}" srcOrd="5" destOrd="0" presId="urn:microsoft.com/office/officeart/2016/7/layout/RepeatingBendingProcessNew"/>
    <dgm:cxn modelId="{A11B13A5-FF6A-4165-952E-06D193EF2928}" type="presParOf" srcId="{09A2A83A-BA5A-46A9-8369-83B3E5D3165F}" destId="{47DF09FC-6990-4370-9F8C-D56E9FD9C1C1}" srcOrd="0" destOrd="0" presId="urn:microsoft.com/office/officeart/2016/7/layout/RepeatingBendingProcessNew"/>
    <dgm:cxn modelId="{02F7CC49-54E5-4FF9-AC48-FBCB198D279A}" type="presParOf" srcId="{F423957B-09AE-4581-A994-604ADC7DE35D}" destId="{1703C8DF-984B-402B-8B30-888C1E419EEF}" srcOrd="6" destOrd="0" presId="urn:microsoft.com/office/officeart/2016/7/layout/RepeatingBendingProcessNew"/>
    <dgm:cxn modelId="{DD267521-93C9-4678-9FAE-3480E92A6766}" type="presParOf" srcId="{F423957B-09AE-4581-A994-604ADC7DE35D}" destId="{5F051CCA-0B49-46BF-AC08-7C794C3CE063}" srcOrd="7" destOrd="0" presId="urn:microsoft.com/office/officeart/2016/7/layout/RepeatingBendingProcessNew"/>
    <dgm:cxn modelId="{8C55B30F-5B3D-4B11-9E35-7EEE243D5AED}" type="presParOf" srcId="{5F051CCA-0B49-46BF-AC08-7C794C3CE063}" destId="{311643E7-85E3-4E3F-B558-D0820BBF4839}" srcOrd="0" destOrd="0" presId="urn:microsoft.com/office/officeart/2016/7/layout/RepeatingBendingProcessNew"/>
    <dgm:cxn modelId="{DB66C0A7-AB10-4A41-95A4-23451AB8B158}" type="presParOf" srcId="{F423957B-09AE-4581-A994-604ADC7DE35D}" destId="{4A0E98F5-6D1B-4C6D-89F4-2DA749366567}" srcOrd="8" destOrd="0" presId="urn:microsoft.com/office/officeart/2016/7/layout/RepeatingBendingProcessNew"/>
    <dgm:cxn modelId="{03FA79F0-2C27-47BE-BD7E-B8740566AB8E}" type="presParOf" srcId="{F423957B-09AE-4581-A994-604ADC7DE35D}" destId="{80D64D8C-4AD9-4FF9-9CB5-9C2BD24D0481}" srcOrd="9" destOrd="0" presId="urn:microsoft.com/office/officeart/2016/7/layout/RepeatingBendingProcessNew"/>
    <dgm:cxn modelId="{3ACCFF75-75B5-45A4-9F8A-5900B3232320}" type="presParOf" srcId="{80D64D8C-4AD9-4FF9-9CB5-9C2BD24D0481}" destId="{26092363-9C56-4899-9B6B-FB7E31067DDC}" srcOrd="0" destOrd="0" presId="urn:microsoft.com/office/officeart/2016/7/layout/RepeatingBendingProcessNew"/>
    <dgm:cxn modelId="{C0A0D8D0-5F3A-4F07-8F40-C498B040683A}" type="presParOf" srcId="{F423957B-09AE-4581-A994-604ADC7DE35D}" destId="{08E0BF31-9DCC-4520-BF87-FAAE0B8A7577}"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46124-8C83-4CBC-83EC-63EAB674D20E}"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AACC9D5F-CBAE-4516-BA46-A08816B3D958}">
      <dgm:prSet/>
      <dgm:spPr/>
      <dgm:t>
        <a:bodyPr/>
        <a:lstStyle/>
        <a:p>
          <a:r>
            <a:rPr lang="en-US" b="1" dirty="0">
              <a:solidFill>
                <a:schemeClr val="bg1"/>
              </a:solidFill>
            </a:rPr>
            <a:t>Strategic thinking is the term used to describe the creative aspects of strategic </a:t>
          </a:r>
          <a:r>
            <a:rPr lang="en-US" b="1" dirty="0" smtClean="0">
              <a:solidFill>
                <a:schemeClr val="bg1"/>
              </a:solidFill>
            </a:rPr>
            <a:t>management</a:t>
          </a:r>
          <a:endParaRPr lang="en-US" b="1" dirty="0">
            <a:solidFill>
              <a:schemeClr val="bg1"/>
            </a:solidFill>
          </a:endParaRPr>
        </a:p>
      </dgm:t>
    </dgm:pt>
    <dgm:pt modelId="{EF08E934-DA6F-4020-AF32-4822261965FA}" type="parTrans" cxnId="{DAAB8C05-3748-4FF9-BF54-FB6F00D6B6D2}">
      <dgm:prSet/>
      <dgm:spPr/>
      <dgm:t>
        <a:bodyPr/>
        <a:lstStyle/>
        <a:p>
          <a:endParaRPr lang="en-US"/>
        </a:p>
      </dgm:t>
    </dgm:pt>
    <dgm:pt modelId="{EB5B6ABF-A5F4-4791-8778-B7EAD01CA15C}" type="sibTrans" cxnId="{DAAB8C05-3748-4FF9-BF54-FB6F00D6B6D2}">
      <dgm:prSet/>
      <dgm:spPr/>
      <dgm:t>
        <a:bodyPr/>
        <a:lstStyle/>
        <a:p>
          <a:endParaRPr lang="en-US"/>
        </a:p>
      </dgm:t>
    </dgm:pt>
    <dgm:pt modelId="{8BCC19D4-E124-44AC-ADCB-9E16D6935B06}">
      <dgm:prSet/>
      <dgm:spPr/>
      <dgm:t>
        <a:bodyPr/>
        <a:lstStyle/>
        <a:p>
          <a:r>
            <a:rPr lang="en-US" b="1" i="1" dirty="0">
              <a:solidFill>
                <a:schemeClr val="bg1"/>
              </a:solidFill>
            </a:rPr>
            <a:t>Focus on strategic intent</a:t>
          </a:r>
          <a:r>
            <a:rPr lang="en-US" b="1" dirty="0">
              <a:solidFill>
                <a:schemeClr val="bg1"/>
              </a:solidFill>
            </a:rPr>
            <a:t> </a:t>
          </a:r>
        </a:p>
      </dgm:t>
    </dgm:pt>
    <dgm:pt modelId="{DA89AD23-EF9C-4EFD-BA79-2A908E262A6F}" type="parTrans" cxnId="{949BBE39-A9AF-4B2D-B405-BD81E72B594E}">
      <dgm:prSet/>
      <dgm:spPr/>
      <dgm:t>
        <a:bodyPr/>
        <a:lstStyle/>
        <a:p>
          <a:endParaRPr lang="en-US"/>
        </a:p>
      </dgm:t>
    </dgm:pt>
    <dgm:pt modelId="{CB36DCBF-6BD6-4090-AA56-A2ED3AE8AF75}" type="sibTrans" cxnId="{949BBE39-A9AF-4B2D-B405-BD81E72B594E}">
      <dgm:prSet/>
      <dgm:spPr/>
      <dgm:t>
        <a:bodyPr/>
        <a:lstStyle/>
        <a:p>
          <a:endParaRPr lang="en-US"/>
        </a:p>
      </dgm:t>
    </dgm:pt>
    <dgm:pt modelId="{F0FB30F0-CBCE-4AD9-9713-2AF503760D1C}">
      <dgm:prSet/>
      <dgm:spPr/>
      <dgm:t>
        <a:bodyPr/>
        <a:lstStyle/>
        <a:p>
          <a:r>
            <a:rPr lang="en-US" b="1" i="1" dirty="0">
              <a:solidFill>
                <a:schemeClr val="bg1"/>
              </a:solidFill>
            </a:rPr>
            <a:t>Long-term orientation</a:t>
          </a:r>
          <a:endParaRPr lang="en-US" b="1" dirty="0">
            <a:solidFill>
              <a:schemeClr val="bg1"/>
            </a:solidFill>
          </a:endParaRPr>
        </a:p>
      </dgm:t>
    </dgm:pt>
    <dgm:pt modelId="{38B7622C-D6EC-4659-96A6-3823BA7F1EDB}" type="parTrans" cxnId="{CB56B2AC-D88B-4813-BB34-F5F8A1E56D8D}">
      <dgm:prSet/>
      <dgm:spPr/>
      <dgm:t>
        <a:bodyPr/>
        <a:lstStyle/>
        <a:p>
          <a:endParaRPr lang="en-US"/>
        </a:p>
      </dgm:t>
    </dgm:pt>
    <dgm:pt modelId="{7BFA1521-BC88-4540-BD89-DE29A1AD62C5}" type="sibTrans" cxnId="{CB56B2AC-D88B-4813-BB34-F5F8A1E56D8D}">
      <dgm:prSet/>
      <dgm:spPr/>
      <dgm:t>
        <a:bodyPr/>
        <a:lstStyle/>
        <a:p>
          <a:endParaRPr lang="en-US"/>
        </a:p>
      </dgm:t>
    </dgm:pt>
    <dgm:pt modelId="{7BC9D142-33A7-4806-AF0A-BA857AE00B17}">
      <dgm:prSet/>
      <dgm:spPr/>
      <dgm:t>
        <a:bodyPr/>
        <a:lstStyle/>
        <a:p>
          <a:r>
            <a:rPr lang="en-US" b="1" i="1" dirty="0">
              <a:solidFill>
                <a:schemeClr val="bg1"/>
              </a:solidFill>
            </a:rPr>
            <a:t>Consideration of past and present</a:t>
          </a:r>
          <a:endParaRPr lang="en-US" b="1" dirty="0">
            <a:solidFill>
              <a:schemeClr val="bg1"/>
            </a:solidFill>
          </a:endParaRPr>
        </a:p>
      </dgm:t>
    </dgm:pt>
    <dgm:pt modelId="{D51CA20D-937A-49D4-8F4D-3CCA93B07E4B}" type="parTrans" cxnId="{CF2A6D9A-ED15-4DE9-891D-2EC17FDA002F}">
      <dgm:prSet/>
      <dgm:spPr/>
      <dgm:t>
        <a:bodyPr/>
        <a:lstStyle/>
        <a:p>
          <a:endParaRPr lang="en-US"/>
        </a:p>
      </dgm:t>
    </dgm:pt>
    <dgm:pt modelId="{F3431A65-BDE2-4B00-9CBF-520D51C93D5E}" type="sibTrans" cxnId="{CF2A6D9A-ED15-4DE9-891D-2EC17FDA002F}">
      <dgm:prSet/>
      <dgm:spPr/>
      <dgm:t>
        <a:bodyPr/>
        <a:lstStyle/>
        <a:p>
          <a:endParaRPr lang="en-US"/>
        </a:p>
      </dgm:t>
    </dgm:pt>
    <dgm:pt modelId="{8904A8FC-01D3-4210-8E24-B410135A1161}">
      <dgm:prSet/>
      <dgm:spPr/>
      <dgm:t>
        <a:bodyPr/>
        <a:lstStyle/>
        <a:p>
          <a:r>
            <a:rPr lang="en-US" b="1" i="1" dirty="0">
              <a:solidFill>
                <a:schemeClr val="bg1"/>
              </a:solidFill>
            </a:rPr>
            <a:t>Systems perspective</a:t>
          </a:r>
          <a:endParaRPr lang="en-US" b="1" dirty="0">
            <a:solidFill>
              <a:schemeClr val="bg1"/>
            </a:solidFill>
          </a:endParaRPr>
        </a:p>
      </dgm:t>
    </dgm:pt>
    <dgm:pt modelId="{5E6D37D5-1F9A-439F-BE1F-A2C1E12B5AED}" type="parTrans" cxnId="{489D052F-6FAD-4CDA-AC08-CE1A93F079B6}">
      <dgm:prSet/>
      <dgm:spPr/>
      <dgm:t>
        <a:bodyPr/>
        <a:lstStyle/>
        <a:p>
          <a:endParaRPr lang="en-US"/>
        </a:p>
      </dgm:t>
    </dgm:pt>
    <dgm:pt modelId="{A6CBF589-F5C3-49DB-90BA-EB87AE48FDBF}" type="sibTrans" cxnId="{489D052F-6FAD-4CDA-AC08-CE1A93F079B6}">
      <dgm:prSet/>
      <dgm:spPr/>
      <dgm:t>
        <a:bodyPr/>
        <a:lstStyle/>
        <a:p>
          <a:endParaRPr lang="en-US"/>
        </a:p>
      </dgm:t>
    </dgm:pt>
    <dgm:pt modelId="{E3379AB3-B677-4757-AC5F-FBB0C58BDF42}">
      <dgm:prSet/>
      <dgm:spPr/>
      <dgm:t>
        <a:bodyPr/>
        <a:lstStyle/>
        <a:p>
          <a:r>
            <a:rPr lang="en-US" b="1" i="1" dirty="0">
              <a:solidFill>
                <a:schemeClr val="bg1"/>
              </a:solidFill>
            </a:rPr>
            <a:t>Ability to seize unanticipated opportunities</a:t>
          </a:r>
          <a:endParaRPr lang="en-US" b="1" dirty="0">
            <a:solidFill>
              <a:schemeClr val="bg1"/>
            </a:solidFill>
          </a:endParaRPr>
        </a:p>
      </dgm:t>
    </dgm:pt>
    <dgm:pt modelId="{91BECD9B-5556-4F6C-AB7D-171896B02F24}" type="parTrans" cxnId="{A9EA30C2-BA2D-445D-9099-E1B60B66DA70}">
      <dgm:prSet/>
      <dgm:spPr/>
      <dgm:t>
        <a:bodyPr/>
        <a:lstStyle/>
        <a:p>
          <a:endParaRPr lang="en-US"/>
        </a:p>
      </dgm:t>
    </dgm:pt>
    <dgm:pt modelId="{508F1875-5CA1-40B4-A02E-73575776EDC0}" type="sibTrans" cxnId="{A9EA30C2-BA2D-445D-9099-E1B60B66DA70}">
      <dgm:prSet/>
      <dgm:spPr/>
      <dgm:t>
        <a:bodyPr/>
        <a:lstStyle/>
        <a:p>
          <a:endParaRPr lang="en-US"/>
        </a:p>
      </dgm:t>
    </dgm:pt>
    <dgm:pt modelId="{5F13C86D-ED2E-4E80-AE3E-AD234E4F99D6}">
      <dgm:prSet/>
      <dgm:spPr/>
      <dgm:t>
        <a:bodyPr/>
        <a:lstStyle/>
        <a:p>
          <a:r>
            <a:rPr lang="en-US" b="1" i="1" dirty="0">
              <a:solidFill>
                <a:schemeClr val="bg1"/>
              </a:solidFill>
            </a:rPr>
            <a:t>Scientific approach</a:t>
          </a:r>
          <a:r>
            <a:rPr lang="en-US" b="1" dirty="0">
              <a:solidFill>
                <a:schemeClr val="bg1"/>
              </a:solidFill>
            </a:rPr>
            <a:t> </a:t>
          </a:r>
        </a:p>
      </dgm:t>
    </dgm:pt>
    <dgm:pt modelId="{453807AF-73D3-442E-9198-E96C243E953F}" type="parTrans" cxnId="{A61BE9C5-9FE7-4036-8F8D-BDB7C8AAB127}">
      <dgm:prSet/>
      <dgm:spPr/>
      <dgm:t>
        <a:bodyPr/>
        <a:lstStyle/>
        <a:p>
          <a:endParaRPr lang="en-US"/>
        </a:p>
      </dgm:t>
    </dgm:pt>
    <dgm:pt modelId="{1D4F48A4-C1B6-4B42-BB2B-542157F8157A}" type="sibTrans" cxnId="{A61BE9C5-9FE7-4036-8F8D-BDB7C8AAB127}">
      <dgm:prSet/>
      <dgm:spPr/>
      <dgm:t>
        <a:bodyPr/>
        <a:lstStyle/>
        <a:p>
          <a:endParaRPr lang="en-US"/>
        </a:p>
      </dgm:t>
    </dgm:pt>
    <dgm:pt modelId="{FB790069-98D6-412B-A192-9175FFB7AE44}" type="pres">
      <dgm:prSet presAssocID="{86646124-8C83-4CBC-83EC-63EAB674D20E}" presName="diagram" presStyleCnt="0">
        <dgm:presLayoutVars>
          <dgm:dir/>
          <dgm:resizeHandles val="exact"/>
        </dgm:presLayoutVars>
      </dgm:prSet>
      <dgm:spPr/>
      <dgm:t>
        <a:bodyPr/>
        <a:lstStyle/>
        <a:p>
          <a:endParaRPr lang="en-US"/>
        </a:p>
      </dgm:t>
    </dgm:pt>
    <dgm:pt modelId="{A6F3A64F-5BB8-4E39-A9AD-763268E93B19}" type="pres">
      <dgm:prSet presAssocID="{AACC9D5F-CBAE-4516-BA46-A08816B3D958}" presName="node" presStyleLbl="node1" presStyleIdx="0" presStyleCnt="7">
        <dgm:presLayoutVars>
          <dgm:bulletEnabled val="1"/>
        </dgm:presLayoutVars>
      </dgm:prSet>
      <dgm:spPr/>
      <dgm:t>
        <a:bodyPr/>
        <a:lstStyle/>
        <a:p>
          <a:endParaRPr lang="en-US"/>
        </a:p>
      </dgm:t>
    </dgm:pt>
    <dgm:pt modelId="{38C128CC-2E00-4744-829E-1E12654A1688}" type="pres">
      <dgm:prSet presAssocID="{EB5B6ABF-A5F4-4791-8778-B7EAD01CA15C}" presName="sibTrans" presStyleCnt="0"/>
      <dgm:spPr/>
    </dgm:pt>
    <dgm:pt modelId="{911A6DFB-E3F1-432E-8225-B481A4DF3118}" type="pres">
      <dgm:prSet presAssocID="{8BCC19D4-E124-44AC-ADCB-9E16D6935B06}" presName="node" presStyleLbl="node1" presStyleIdx="1" presStyleCnt="7">
        <dgm:presLayoutVars>
          <dgm:bulletEnabled val="1"/>
        </dgm:presLayoutVars>
      </dgm:prSet>
      <dgm:spPr/>
      <dgm:t>
        <a:bodyPr/>
        <a:lstStyle/>
        <a:p>
          <a:endParaRPr lang="en-US"/>
        </a:p>
      </dgm:t>
    </dgm:pt>
    <dgm:pt modelId="{0ADA854C-E5C3-4669-B261-3AD18A07DD14}" type="pres">
      <dgm:prSet presAssocID="{CB36DCBF-6BD6-4090-AA56-A2ED3AE8AF75}" presName="sibTrans" presStyleCnt="0"/>
      <dgm:spPr/>
    </dgm:pt>
    <dgm:pt modelId="{1588ADF7-99F8-418B-8BF9-F930D9D62D4F}" type="pres">
      <dgm:prSet presAssocID="{F0FB30F0-CBCE-4AD9-9713-2AF503760D1C}" presName="node" presStyleLbl="node1" presStyleIdx="2" presStyleCnt="7">
        <dgm:presLayoutVars>
          <dgm:bulletEnabled val="1"/>
        </dgm:presLayoutVars>
      </dgm:prSet>
      <dgm:spPr/>
      <dgm:t>
        <a:bodyPr/>
        <a:lstStyle/>
        <a:p>
          <a:endParaRPr lang="en-US"/>
        </a:p>
      </dgm:t>
    </dgm:pt>
    <dgm:pt modelId="{CC5229F8-F85A-4CBF-9F13-1BE0EFCFA03A}" type="pres">
      <dgm:prSet presAssocID="{7BFA1521-BC88-4540-BD89-DE29A1AD62C5}" presName="sibTrans" presStyleCnt="0"/>
      <dgm:spPr/>
    </dgm:pt>
    <dgm:pt modelId="{5771C1E3-7C36-42A7-9167-342F71EBC9A8}" type="pres">
      <dgm:prSet presAssocID="{7BC9D142-33A7-4806-AF0A-BA857AE00B17}" presName="node" presStyleLbl="node1" presStyleIdx="3" presStyleCnt="7">
        <dgm:presLayoutVars>
          <dgm:bulletEnabled val="1"/>
        </dgm:presLayoutVars>
      </dgm:prSet>
      <dgm:spPr/>
      <dgm:t>
        <a:bodyPr/>
        <a:lstStyle/>
        <a:p>
          <a:endParaRPr lang="en-US"/>
        </a:p>
      </dgm:t>
    </dgm:pt>
    <dgm:pt modelId="{3F881B89-03C6-4D22-BCA6-3283C9EF14E0}" type="pres">
      <dgm:prSet presAssocID="{F3431A65-BDE2-4B00-9CBF-520D51C93D5E}" presName="sibTrans" presStyleCnt="0"/>
      <dgm:spPr/>
    </dgm:pt>
    <dgm:pt modelId="{2FD82DDC-D3BE-43BC-A3F5-FCC6A6BEE9EF}" type="pres">
      <dgm:prSet presAssocID="{8904A8FC-01D3-4210-8E24-B410135A1161}" presName="node" presStyleLbl="node1" presStyleIdx="4" presStyleCnt="7">
        <dgm:presLayoutVars>
          <dgm:bulletEnabled val="1"/>
        </dgm:presLayoutVars>
      </dgm:prSet>
      <dgm:spPr/>
      <dgm:t>
        <a:bodyPr/>
        <a:lstStyle/>
        <a:p>
          <a:endParaRPr lang="en-US"/>
        </a:p>
      </dgm:t>
    </dgm:pt>
    <dgm:pt modelId="{4E4FDB4D-6B99-48DC-A1AF-04C38FDBAEE0}" type="pres">
      <dgm:prSet presAssocID="{A6CBF589-F5C3-49DB-90BA-EB87AE48FDBF}" presName="sibTrans" presStyleCnt="0"/>
      <dgm:spPr/>
    </dgm:pt>
    <dgm:pt modelId="{899D6F16-C0A0-4FC3-A42F-985F0A92E932}" type="pres">
      <dgm:prSet presAssocID="{E3379AB3-B677-4757-AC5F-FBB0C58BDF42}" presName="node" presStyleLbl="node1" presStyleIdx="5" presStyleCnt="7">
        <dgm:presLayoutVars>
          <dgm:bulletEnabled val="1"/>
        </dgm:presLayoutVars>
      </dgm:prSet>
      <dgm:spPr/>
      <dgm:t>
        <a:bodyPr/>
        <a:lstStyle/>
        <a:p>
          <a:endParaRPr lang="en-US"/>
        </a:p>
      </dgm:t>
    </dgm:pt>
    <dgm:pt modelId="{64156C0B-D2E3-49BC-BA3F-A86CF11D506C}" type="pres">
      <dgm:prSet presAssocID="{508F1875-5CA1-40B4-A02E-73575776EDC0}" presName="sibTrans" presStyleCnt="0"/>
      <dgm:spPr/>
    </dgm:pt>
    <dgm:pt modelId="{4AD6F79F-ED33-4943-8F0B-A63D7ADE1BD5}" type="pres">
      <dgm:prSet presAssocID="{5F13C86D-ED2E-4E80-AE3E-AD234E4F99D6}" presName="node" presStyleLbl="node1" presStyleIdx="6" presStyleCnt="7">
        <dgm:presLayoutVars>
          <dgm:bulletEnabled val="1"/>
        </dgm:presLayoutVars>
      </dgm:prSet>
      <dgm:spPr/>
      <dgm:t>
        <a:bodyPr/>
        <a:lstStyle/>
        <a:p>
          <a:endParaRPr lang="en-US"/>
        </a:p>
      </dgm:t>
    </dgm:pt>
  </dgm:ptLst>
  <dgm:cxnLst>
    <dgm:cxn modelId="{228B90DE-9698-4FF0-8057-F8A7B6376874}" type="presOf" srcId="{8904A8FC-01D3-4210-8E24-B410135A1161}" destId="{2FD82DDC-D3BE-43BC-A3F5-FCC6A6BEE9EF}" srcOrd="0" destOrd="0" presId="urn:microsoft.com/office/officeart/2005/8/layout/default"/>
    <dgm:cxn modelId="{911BA865-C5A1-4131-A435-0C711A59A56A}" type="presOf" srcId="{7BC9D142-33A7-4806-AF0A-BA857AE00B17}" destId="{5771C1E3-7C36-42A7-9167-342F71EBC9A8}" srcOrd="0" destOrd="0" presId="urn:microsoft.com/office/officeart/2005/8/layout/default"/>
    <dgm:cxn modelId="{489D052F-6FAD-4CDA-AC08-CE1A93F079B6}" srcId="{86646124-8C83-4CBC-83EC-63EAB674D20E}" destId="{8904A8FC-01D3-4210-8E24-B410135A1161}" srcOrd="4" destOrd="0" parTransId="{5E6D37D5-1F9A-439F-BE1F-A2C1E12B5AED}" sibTransId="{A6CBF589-F5C3-49DB-90BA-EB87AE48FDBF}"/>
    <dgm:cxn modelId="{1A35D72B-FFAB-42FF-941F-E19039060F1F}" type="presOf" srcId="{E3379AB3-B677-4757-AC5F-FBB0C58BDF42}" destId="{899D6F16-C0A0-4FC3-A42F-985F0A92E932}" srcOrd="0" destOrd="0" presId="urn:microsoft.com/office/officeart/2005/8/layout/default"/>
    <dgm:cxn modelId="{42B845F2-7435-464E-A66C-646FBEE6E6B5}" type="presOf" srcId="{86646124-8C83-4CBC-83EC-63EAB674D20E}" destId="{FB790069-98D6-412B-A192-9175FFB7AE44}" srcOrd="0" destOrd="0" presId="urn:microsoft.com/office/officeart/2005/8/layout/default"/>
    <dgm:cxn modelId="{A61BE9C5-9FE7-4036-8F8D-BDB7C8AAB127}" srcId="{86646124-8C83-4CBC-83EC-63EAB674D20E}" destId="{5F13C86D-ED2E-4E80-AE3E-AD234E4F99D6}" srcOrd="6" destOrd="0" parTransId="{453807AF-73D3-442E-9198-E96C243E953F}" sibTransId="{1D4F48A4-C1B6-4B42-BB2B-542157F8157A}"/>
    <dgm:cxn modelId="{949BBE39-A9AF-4B2D-B405-BD81E72B594E}" srcId="{86646124-8C83-4CBC-83EC-63EAB674D20E}" destId="{8BCC19D4-E124-44AC-ADCB-9E16D6935B06}" srcOrd="1" destOrd="0" parTransId="{DA89AD23-EF9C-4EFD-BA79-2A908E262A6F}" sibTransId="{CB36DCBF-6BD6-4090-AA56-A2ED3AE8AF75}"/>
    <dgm:cxn modelId="{A9EA30C2-BA2D-445D-9099-E1B60B66DA70}" srcId="{86646124-8C83-4CBC-83EC-63EAB674D20E}" destId="{E3379AB3-B677-4757-AC5F-FBB0C58BDF42}" srcOrd="5" destOrd="0" parTransId="{91BECD9B-5556-4F6C-AB7D-171896B02F24}" sibTransId="{508F1875-5CA1-40B4-A02E-73575776EDC0}"/>
    <dgm:cxn modelId="{D6318588-CD42-4C08-AC82-81C2852A3398}" type="presOf" srcId="{F0FB30F0-CBCE-4AD9-9713-2AF503760D1C}" destId="{1588ADF7-99F8-418B-8BF9-F930D9D62D4F}" srcOrd="0" destOrd="0" presId="urn:microsoft.com/office/officeart/2005/8/layout/default"/>
    <dgm:cxn modelId="{DD8EA691-1157-4039-8C28-1296952EAABE}" type="presOf" srcId="{AACC9D5F-CBAE-4516-BA46-A08816B3D958}" destId="{A6F3A64F-5BB8-4E39-A9AD-763268E93B19}" srcOrd="0" destOrd="0" presId="urn:microsoft.com/office/officeart/2005/8/layout/default"/>
    <dgm:cxn modelId="{166CEAA1-5143-4EE7-A2B2-B7F04EAF2C62}" type="presOf" srcId="{8BCC19D4-E124-44AC-ADCB-9E16D6935B06}" destId="{911A6DFB-E3F1-432E-8225-B481A4DF3118}" srcOrd="0" destOrd="0" presId="urn:microsoft.com/office/officeart/2005/8/layout/default"/>
    <dgm:cxn modelId="{CF2A6D9A-ED15-4DE9-891D-2EC17FDA002F}" srcId="{86646124-8C83-4CBC-83EC-63EAB674D20E}" destId="{7BC9D142-33A7-4806-AF0A-BA857AE00B17}" srcOrd="3" destOrd="0" parTransId="{D51CA20D-937A-49D4-8F4D-3CCA93B07E4B}" sibTransId="{F3431A65-BDE2-4B00-9CBF-520D51C93D5E}"/>
    <dgm:cxn modelId="{CB56B2AC-D88B-4813-BB34-F5F8A1E56D8D}" srcId="{86646124-8C83-4CBC-83EC-63EAB674D20E}" destId="{F0FB30F0-CBCE-4AD9-9713-2AF503760D1C}" srcOrd="2" destOrd="0" parTransId="{38B7622C-D6EC-4659-96A6-3823BA7F1EDB}" sibTransId="{7BFA1521-BC88-4540-BD89-DE29A1AD62C5}"/>
    <dgm:cxn modelId="{DAAB8C05-3748-4FF9-BF54-FB6F00D6B6D2}" srcId="{86646124-8C83-4CBC-83EC-63EAB674D20E}" destId="{AACC9D5F-CBAE-4516-BA46-A08816B3D958}" srcOrd="0" destOrd="0" parTransId="{EF08E934-DA6F-4020-AF32-4822261965FA}" sibTransId="{EB5B6ABF-A5F4-4791-8778-B7EAD01CA15C}"/>
    <dgm:cxn modelId="{7255D486-9DFD-4420-B267-584244D66673}" type="presOf" srcId="{5F13C86D-ED2E-4E80-AE3E-AD234E4F99D6}" destId="{4AD6F79F-ED33-4943-8F0B-A63D7ADE1BD5}" srcOrd="0" destOrd="0" presId="urn:microsoft.com/office/officeart/2005/8/layout/default"/>
    <dgm:cxn modelId="{29C7A3AC-8697-4BB5-97B0-28756D692745}" type="presParOf" srcId="{FB790069-98D6-412B-A192-9175FFB7AE44}" destId="{A6F3A64F-5BB8-4E39-A9AD-763268E93B19}" srcOrd="0" destOrd="0" presId="urn:microsoft.com/office/officeart/2005/8/layout/default"/>
    <dgm:cxn modelId="{36424D92-D346-4388-BB0C-25F240BD0999}" type="presParOf" srcId="{FB790069-98D6-412B-A192-9175FFB7AE44}" destId="{38C128CC-2E00-4744-829E-1E12654A1688}" srcOrd="1" destOrd="0" presId="urn:microsoft.com/office/officeart/2005/8/layout/default"/>
    <dgm:cxn modelId="{806073AC-9580-4502-AF83-074CF17E7133}" type="presParOf" srcId="{FB790069-98D6-412B-A192-9175FFB7AE44}" destId="{911A6DFB-E3F1-432E-8225-B481A4DF3118}" srcOrd="2" destOrd="0" presId="urn:microsoft.com/office/officeart/2005/8/layout/default"/>
    <dgm:cxn modelId="{5A71F0FB-D3A1-4D87-A806-C753497E9E46}" type="presParOf" srcId="{FB790069-98D6-412B-A192-9175FFB7AE44}" destId="{0ADA854C-E5C3-4669-B261-3AD18A07DD14}" srcOrd="3" destOrd="0" presId="urn:microsoft.com/office/officeart/2005/8/layout/default"/>
    <dgm:cxn modelId="{FD7A1422-FE4A-4BF0-941B-655CBE26E880}" type="presParOf" srcId="{FB790069-98D6-412B-A192-9175FFB7AE44}" destId="{1588ADF7-99F8-418B-8BF9-F930D9D62D4F}" srcOrd="4" destOrd="0" presId="urn:microsoft.com/office/officeart/2005/8/layout/default"/>
    <dgm:cxn modelId="{D8BDEB23-9CCD-4C9C-94AF-839562AA0612}" type="presParOf" srcId="{FB790069-98D6-412B-A192-9175FFB7AE44}" destId="{CC5229F8-F85A-4CBF-9F13-1BE0EFCFA03A}" srcOrd="5" destOrd="0" presId="urn:microsoft.com/office/officeart/2005/8/layout/default"/>
    <dgm:cxn modelId="{0FE4FE95-249F-4E34-855F-797F9618EB52}" type="presParOf" srcId="{FB790069-98D6-412B-A192-9175FFB7AE44}" destId="{5771C1E3-7C36-42A7-9167-342F71EBC9A8}" srcOrd="6" destOrd="0" presId="urn:microsoft.com/office/officeart/2005/8/layout/default"/>
    <dgm:cxn modelId="{5EA970FA-FC2D-49A6-AF48-2CF06FE7F139}" type="presParOf" srcId="{FB790069-98D6-412B-A192-9175FFB7AE44}" destId="{3F881B89-03C6-4D22-BCA6-3283C9EF14E0}" srcOrd="7" destOrd="0" presId="urn:microsoft.com/office/officeart/2005/8/layout/default"/>
    <dgm:cxn modelId="{4A026B19-690E-4638-9B98-D96BD925F4C4}" type="presParOf" srcId="{FB790069-98D6-412B-A192-9175FFB7AE44}" destId="{2FD82DDC-D3BE-43BC-A3F5-FCC6A6BEE9EF}" srcOrd="8" destOrd="0" presId="urn:microsoft.com/office/officeart/2005/8/layout/default"/>
    <dgm:cxn modelId="{D93A320B-2050-4A27-9C53-211360A10B04}" type="presParOf" srcId="{FB790069-98D6-412B-A192-9175FFB7AE44}" destId="{4E4FDB4D-6B99-48DC-A1AF-04C38FDBAEE0}" srcOrd="9" destOrd="0" presId="urn:microsoft.com/office/officeart/2005/8/layout/default"/>
    <dgm:cxn modelId="{8F2CE640-C832-4A8C-AE82-C1005E12E37A}" type="presParOf" srcId="{FB790069-98D6-412B-A192-9175FFB7AE44}" destId="{899D6F16-C0A0-4FC3-A42F-985F0A92E932}" srcOrd="10" destOrd="0" presId="urn:microsoft.com/office/officeart/2005/8/layout/default"/>
    <dgm:cxn modelId="{FA42DC37-E989-4808-8F57-92BCD3B8643B}" type="presParOf" srcId="{FB790069-98D6-412B-A192-9175FFB7AE44}" destId="{64156C0B-D2E3-49BC-BA3F-A86CF11D506C}" srcOrd="11" destOrd="0" presId="urn:microsoft.com/office/officeart/2005/8/layout/default"/>
    <dgm:cxn modelId="{BA857EFD-359D-484D-B303-EC186A85407E}" type="presParOf" srcId="{FB790069-98D6-412B-A192-9175FFB7AE44}" destId="{4AD6F79F-ED33-4943-8F0B-A63D7ADE1BD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323673-CB68-48C3-8C50-699383E5618B}" type="doc">
      <dgm:prSet loTypeId="urn:microsoft.com/office/officeart/2008/layout/LinedList" loCatId="list" qsTypeId="urn:microsoft.com/office/officeart/2005/8/quickstyle/simple3" qsCatId="simple" csTypeId="urn:microsoft.com/office/officeart/2005/8/colors/accent4_1" csCatId="accent4" phldr="1"/>
      <dgm:spPr/>
      <dgm:t>
        <a:bodyPr/>
        <a:lstStyle/>
        <a:p>
          <a:endParaRPr lang="en-US"/>
        </a:p>
      </dgm:t>
    </dgm:pt>
    <dgm:pt modelId="{FE3A76A9-7F2F-4B8E-843B-8E2A9EBFA09B}">
      <dgm:prSet custT="1"/>
      <dgm:spPr/>
      <dgm:t>
        <a:bodyPr/>
        <a:lstStyle/>
        <a:p>
          <a:r>
            <a:rPr lang="en-US" sz="2000" b="1" dirty="0">
              <a:solidFill>
                <a:schemeClr val="tx1"/>
              </a:solidFill>
            </a:rPr>
            <a:t>Strengths</a:t>
          </a:r>
          <a:r>
            <a:rPr lang="en-US" sz="1800" dirty="0">
              <a:solidFill>
                <a:schemeClr val="tx1"/>
              </a:solidFill>
            </a:rPr>
            <a:t> </a:t>
          </a:r>
          <a:r>
            <a:rPr lang="en-US" sz="2100" dirty="0">
              <a:solidFill>
                <a:schemeClr val="tx1"/>
              </a:solidFill>
            </a:rPr>
            <a:t>are firm resources and capabilities that can lead to a competitive advantage</a:t>
          </a:r>
          <a:r>
            <a:rPr lang="en-US" sz="2100" dirty="0"/>
            <a:t>. </a:t>
          </a:r>
        </a:p>
      </dgm:t>
    </dgm:pt>
    <dgm:pt modelId="{8BA8965C-0E04-4EA0-9EB1-76E5AAB9E07D}" type="parTrans" cxnId="{38B35808-28D5-4DE3-B0F1-FA8BF1B5278A}">
      <dgm:prSet/>
      <dgm:spPr/>
      <dgm:t>
        <a:bodyPr/>
        <a:lstStyle/>
        <a:p>
          <a:endParaRPr lang="en-US"/>
        </a:p>
      </dgm:t>
    </dgm:pt>
    <dgm:pt modelId="{EE69429F-9149-4D13-9548-E40015E8D3CE}" type="sibTrans" cxnId="{38B35808-28D5-4DE3-B0F1-FA8BF1B5278A}">
      <dgm:prSet/>
      <dgm:spPr/>
      <dgm:t>
        <a:bodyPr/>
        <a:lstStyle/>
        <a:p>
          <a:endParaRPr lang="en-US"/>
        </a:p>
      </dgm:t>
    </dgm:pt>
    <dgm:pt modelId="{6FA637E6-79E7-48C3-ADA0-8C16BD8F7838}">
      <dgm:prSet custT="1"/>
      <dgm:spPr/>
      <dgm:t>
        <a:bodyPr/>
        <a:lstStyle/>
        <a:p>
          <a:r>
            <a:rPr lang="en-US" sz="2000" b="1" dirty="0">
              <a:solidFill>
                <a:schemeClr val="tx1"/>
              </a:solidFill>
            </a:rPr>
            <a:t>Weaknesses</a:t>
          </a:r>
          <a:r>
            <a:rPr lang="en-US" sz="1800" dirty="0">
              <a:solidFill>
                <a:schemeClr val="tx1"/>
              </a:solidFill>
            </a:rPr>
            <a:t> </a:t>
          </a:r>
          <a:r>
            <a:rPr lang="en-US" sz="2100" dirty="0">
              <a:solidFill>
                <a:schemeClr val="tx1"/>
              </a:solidFill>
            </a:rPr>
            <a:t>are resources and capabilities that the firm does not possess but that are necessary, resulting in a competitive disadvantage</a:t>
          </a:r>
          <a:r>
            <a:rPr lang="en-US" sz="1800" dirty="0">
              <a:solidFill>
                <a:schemeClr val="tx1"/>
              </a:solidFill>
            </a:rPr>
            <a:t>. </a:t>
          </a:r>
        </a:p>
      </dgm:t>
    </dgm:pt>
    <dgm:pt modelId="{D67B2D84-19D2-4719-B930-BD932FE76E3F}" type="parTrans" cxnId="{2D91C3FC-1B4D-40AF-B58A-F5C963F3BDFD}">
      <dgm:prSet/>
      <dgm:spPr/>
      <dgm:t>
        <a:bodyPr/>
        <a:lstStyle/>
        <a:p>
          <a:endParaRPr lang="en-US"/>
        </a:p>
      </dgm:t>
    </dgm:pt>
    <dgm:pt modelId="{54C496CB-7CE9-4D6A-9AED-09198CA8F4A1}" type="sibTrans" cxnId="{2D91C3FC-1B4D-40AF-B58A-F5C963F3BDFD}">
      <dgm:prSet/>
      <dgm:spPr/>
      <dgm:t>
        <a:bodyPr/>
        <a:lstStyle/>
        <a:p>
          <a:endParaRPr lang="en-US"/>
        </a:p>
      </dgm:t>
    </dgm:pt>
    <dgm:pt modelId="{46D5B572-0927-4CF4-AEDA-617143A2EC24}">
      <dgm:prSet custT="1"/>
      <dgm:spPr/>
      <dgm:t>
        <a:bodyPr/>
        <a:lstStyle/>
        <a:p>
          <a:r>
            <a:rPr lang="en-US" sz="2000" b="1" dirty="0">
              <a:solidFill>
                <a:schemeClr val="tx1"/>
              </a:solidFill>
            </a:rPr>
            <a:t>Opportunities</a:t>
          </a:r>
          <a:r>
            <a:rPr lang="en-US" sz="1800" dirty="0">
              <a:solidFill>
                <a:schemeClr val="tx1"/>
              </a:solidFill>
            </a:rPr>
            <a:t> </a:t>
          </a:r>
          <a:r>
            <a:rPr lang="en-US" sz="2100" dirty="0">
              <a:solidFill>
                <a:schemeClr val="tx1"/>
              </a:solidFill>
            </a:rPr>
            <a:t>are conditions in the broad and task environments that allow a firm to take advantage of organizational strengths, overcome organizational weaknesses, and/or neutralize environmental threats. </a:t>
          </a:r>
          <a:endParaRPr lang="en-US" sz="2100" dirty="0" smtClean="0">
            <a:solidFill>
              <a:schemeClr val="tx1"/>
            </a:solidFill>
          </a:endParaRPr>
        </a:p>
        <a:p>
          <a:endParaRPr lang="en-US" sz="2100" dirty="0" smtClean="0">
            <a:solidFill>
              <a:schemeClr val="tx1"/>
            </a:solidFill>
          </a:endParaRPr>
        </a:p>
        <a:p>
          <a:endParaRPr lang="en-US" sz="2100" dirty="0"/>
        </a:p>
      </dgm:t>
    </dgm:pt>
    <dgm:pt modelId="{E7C2502E-B2F4-4059-84A3-2DBCFA094506}" type="parTrans" cxnId="{E141F6CC-7B70-44CF-A3ED-C00AAFFC71C0}">
      <dgm:prSet/>
      <dgm:spPr/>
      <dgm:t>
        <a:bodyPr/>
        <a:lstStyle/>
        <a:p>
          <a:endParaRPr lang="en-US"/>
        </a:p>
      </dgm:t>
    </dgm:pt>
    <dgm:pt modelId="{01BD135B-2F15-4074-9B60-CAFEB0A8C7C9}" type="sibTrans" cxnId="{E141F6CC-7B70-44CF-A3ED-C00AAFFC71C0}">
      <dgm:prSet/>
      <dgm:spPr/>
      <dgm:t>
        <a:bodyPr/>
        <a:lstStyle/>
        <a:p>
          <a:endParaRPr lang="en-US"/>
        </a:p>
      </dgm:t>
    </dgm:pt>
    <dgm:pt modelId="{DCEC70E8-CEAA-4C68-8DEF-4D62D808005E}">
      <dgm:prSet custT="1"/>
      <dgm:spPr/>
      <dgm:t>
        <a:bodyPr/>
        <a:lstStyle/>
        <a:p>
          <a:r>
            <a:rPr lang="en-US" sz="2400" b="1" dirty="0">
              <a:solidFill>
                <a:schemeClr val="tx1"/>
              </a:solidFill>
            </a:rPr>
            <a:t>Threats</a:t>
          </a:r>
          <a:r>
            <a:rPr lang="en-US" sz="2100" dirty="0">
              <a:solidFill>
                <a:schemeClr val="tx1"/>
              </a:solidFill>
            </a:rPr>
            <a:t> are conditions in the broad and task environments that may stand in the way of organizational competitiveness or the achievement of stakeholder satisfaction. </a:t>
          </a:r>
        </a:p>
      </dgm:t>
    </dgm:pt>
    <dgm:pt modelId="{E1A2E5FC-74CB-4E7E-BB26-B3E324F70186}" type="parTrans" cxnId="{4BAC1C3F-C956-4515-B1EB-2C2CC5CD047D}">
      <dgm:prSet/>
      <dgm:spPr/>
      <dgm:t>
        <a:bodyPr/>
        <a:lstStyle/>
        <a:p>
          <a:endParaRPr lang="en-US"/>
        </a:p>
      </dgm:t>
    </dgm:pt>
    <dgm:pt modelId="{44031E27-88D9-43DC-B58F-1A23C99F9691}" type="sibTrans" cxnId="{4BAC1C3F-C956-4515-B1EB-2C2CC5CD047D}">
      <dgm:prSet/>
      <dgm:spPr/>
      <dgm:t>
        <a:bodyPr/>
        <a:lstStyle/>
        <a:p>
          <a:endParaRPr lang="en-US"/>
        </a:p>
      </dgm:t>
    </dgm:pt>
    <dgm:pt modelId="{3A05CA61-24C5-41AC-951C-1EB863996269}" type="pres">
      <dgm:prSet presAssocID="{4C323673-CB68-48C3-8C50-699383E5618B}" presName="vert0" presStyleCnt="0">
        <dgm:presLayoutVars>
          <dgm:dir/>
          <dgm:animOne val="branch"/>
          <dgm:animLvl val="lvl"/>
        </dgm:presLayoutVars>
      </dgm:prSet>
      <dgm:spPr/>
      <dgm:t>
        <a:bodyPr/>
        <a:lstStyle/>
        <a:p>
          <a:endParaRPr lang="en-US"/>
        </a:p>
      </dgm:t>
    </dgm:pt>
    <dgm:pt modelId="{904A20EF-EE85-427C-AFDE-F4013E4645B5}" type="pres">
      <dgm:prSet presAssocID="{FE3A76A9-7F2F-4B8E-843B-8E2A9EBFA09B}" presName="thickLine" presStyleLbl="alignNode1" presStyleIdx="0" presStyleCnt="4"/>
      <dgm:spPr/>
    </dgm:pt>
    <dgm:pt modelId="{B5EBF329-06EC-4B9C-88A3-526EFC899138}" type="pres">
      <dgm:prSet presAssocID="{FE3A76A9-7F2F-4B8E-843B-8E2A9EBFA09B}" presName="horz1" presStyleCnt="0"/>
      <dgm:spPr/>
    </dgm:pt>
    <dgm:pt modelId="{A233FF62-4FDB-4FCF-B1DC-4B42CC830BCA}" type="pres">
      <dgm:prSet presAssocID="{FE3A76A9-7F2F-4B8E-843B-8E2A9EBFA09B}" presName="tx1" presStyleLbl="revTx" presStyleIdx="0" presStyleCnt="4" custScaleY="61144"/>
      <dgm:spPr/>
      <dgm:t>
        <a:bodyPr/>
        <a:lstStyle/>
        <a:p>
          <a:endParaRPr lang="en-US"/>
        </a:p>
      </dgm:t>
    </dgm:pt>
    <dgm:pt modelId="{B5FD9A91-C363-4AC3-9B43-805C7D1E3645}" type="pres">
      <dgm:prSet presAssocID="{FE3A76A9-7F2F-4B8E-843B-8E2A9EBFA09B}" presName="vert1" presStyleCnt="0"/>
      <dgm:spPr/>
    </dgm:pt>
    <dgm:pt modelId="{28B63064-3326-4999-B160-9522F67B8762}" type="pres">
      <dgm:prSet presAssocID="{6FA637E6-79E7-48C3-ADA0-8C16BD8F7838}" presName="thickLine" presStyleLbl="alignNode1" presStyleIdx="1" presStyleCnt="4"/>
      <dgm:spPr/>
    </dgm:pt>
    <dgm:pt modelId="{DD9938C0-4F85-442F-B6E1-FAC206AD64E1}" type="pres">
      <dgm:prSet presAssocID="{6FA637E6-79E7-48C3-ADA0-8C16BD8F7838}" presName="horz1" presStyleCnt="0"/>
      <dgm:spPr/>
    </dgm:pt>
    <dgm:pt modelId="{F53E1AEF-9612-4E43-9B72-BA47484A3CB2}" type="pres">
      <dgm:prSet presAssocID="{6FA637E6-79E7-48C3-ADA0-8C16BD8F7838}" presName="tx1" presStyleLbl="revTx" presStyleIdx="1" presStyleCnt="4"/>
      <dgm:spPr/>
      <dgm:t>
        <a:bodyPr/>
        <a:lstStyle/>
        <a:p>
          <a:endParaRPr lang="en-US"/>
        </a:p>
      </dgm:t>
    </dgm:pt>
    <dgm:pt modelId="{A452E9A0-5950-4006-8901-E1C52B5F1718}" type="pres">
      <dgm:prSet presAssocID="{6FA637E6-79E7-48C3-ADA0-8C16BD8F7838}" presName="vert1" presStyleCnt="0"/>
      <dgm:spPr/>
    </dgm:pt>
    <dgm:pt modelId="{DECEE949-D13C-4570-B0CD-FCD90CD0370E}" type="pres">
      <dgm:prSet presAssocID="{46D5B572-0927-4CF4-AEDA-617143A2EC24}" presName="thickLine" presStyleLbl="alignNode1" presStyleIdx="2" presStyleCnt="4"/>
      <dgm:spPr/>
    </dgm:pt>
    <dgm:pt modelId="{E0281237-88B2-406D-9B15-DB35F42CAB68}" type="pres">
      <dgm:prSet presAssocID="{46D5B572-0927-4CF4-AEDA-617143A2EC24}" presName="horz1" presStyleCnt="0"/>
      <dgm:spPr/>
    </dgm:pt>
    <dgm:pt modelId="{4B851B15-6AF2-4DED-B470-445BF6B676A4}" type="pres">
      <dgm:prSet presAssocID="{46D5B572-0927-4CF4-AEDA-617143A2EC24}" presName="tx1" presStyleLbl="revTx" presStyleIdx="2" presStyleCnt="4" custScaleY="127140"/>
      <dgm:spPr/>
      <dgm:t>
        <a:bodyPr/>
        <a:lstStyle/>
        <a:p>
          <a:endParaRPr lang="en-US"/>
        </a:p>
      </dgm:t>
    </dgm:pt>
    <dgm:pt modelId="{E807C48F-6E5E-437D-917B-E25475E35273}" type="pres">
      <dgm:prSet presAssocID="{46D5B572-0927-4CF4-AEDA-617143A2EC24}" presName="vert1" presStyleCnt="0"/>
      <dgm:spPr/>
    </dgm:pt>
    <dgm:pt modelId="{7346CCBC-9AD2-4CB5-BA21-34E818E0FFA1}" type="pres">
      <dgm:prSet presAssocID="{DCEC70E8-CEAA-4C68-8DEF-4D62D808005E}" presName="thickLine" presStyleLbl="alignNode1" presStyleIdx="3" presStyleCnt="4"/>
      <dgm:spPr/>
    </dgm:pt>
    <dgm:pt modelId="{BDF57DD1-6FD0-4640-8162-47F5085999E6}" type="pres">
      <dgm:prSet presAssocID="{DCEC70E8-CEAA-4C68-8DEF-4D62D808005E}" presName="horz1" presStyleCnt="0"/>
      <dgm:spPr/>
    </dgm:pt>
    <dgm:pt modelId="{D47942E5-0A6D-430B-AF54-77918A5E5C43}" type="pres">
      <dgm:prSet presAssocID="{DCEC70E8-CEAA-4C68-8DEF-4D62D808005E}" presName="tx1" presStyleLbl="revTx" presStyleIdx="3" presStyleCnt="4"/>
      <dgm:spPr/>
      <dgm:t>
        <a:bodyPr/>
        <a:lstStyle/>
        <a:p>
          <a:endParaRPr lang="en-US"/>
        </a:p>
      </dgm:t>
    </dgm:pt>
    <dgm:pt modelId="{F3B4D756-E2F5-4A40-8264-69B3858549E0}" type="pres">
      <dgm:prSet presAssocID="{DCEC70E8-CEAA-4C68-8DEF-4D62D808005E}" presName="vert1" presStyleCnt="0"/>
      <dgm:spPr/>
    </dgm:pt>
  </dgm:ptLst>
  <dgm:cxnLst>
    <dgm:cxn modelId="{1CEA7882-AD32-45E2-8707-96ABFD00D695}" type="presOf" srcId="{46D5B572-0927-4CF4-AEDA-617143A2EC24}" destId="{4B851B15-6AF2-4DED-B470-445BF6B676A4}" srcOrd="0" destOrd="0" presId="urn:microsoft.com/office/officeart/2008/layout/LinedList"/>
    <dgm:cxn modelId="{CF1B4814-7922-4EC6-A9AA-6421C79D57EE}" type="presOf" srcId="{4C323673-CB68-48C3-8C50-699383E5618B}" destId="{3A05CA61-24C5-41AC-951C-1EB863996269}" srcOrd="0" destOrd="0" presId="urn:microsoft.com/office/officeart/2008/layout/LinedList"/>
    <dgm:cxn modelId="{4BAC1C3F-C956-4515-B1EB-2C2CC5CD047D}" srcId="{4C323673-CB68-48C3-8C50-699383E5618B}" destId="{DCEC70E8-CEAA-4C68-8DEF-4D62D808005E}" srcOrd="3" destOrd="0" parTransId="{E1A2E5FC-74CB-4E7E-BB26-B3E324F70186}" sibTransId="{44031E27-88D9-43DC-B58F-1A23C99F9691}"/>
    <dgm:cxn modelId="{38B35808-28D5-4DE3-B0F1-FA8BF1B5278A}" srcId="{4C323673-CB68-48C3-8C50-699383E5618B}" destId="{FE3A76A9-7F2F-4B8E-843B-8E2A9EBFA09B}" srcOrd="0" destOrd="0" parTransId="{8BA8965C-0E04-4EA0-9EB1-76E5AAB9E07D}" sibTransId="{EE69429F-9149-4D13-9548-E40015E8D3CE}"/>
    <dgm:cxn modelId="{965564B1-BC2D-45F0-8812-DDEDC7AE3F96}" type="presOf" srcId="{FE3A76A9-7F2F-4B8E-843B-8E2A9EBFA09B}" destId="{A233FF62-4FDB-4FCF-B1DC-4B42CC830BCA}" srcOrd="0" destOrd="0" presId="urn:microsoft.com/office/officeart/2008/layout/LinedList"/>
    <dgm:cxn modelId="{E141F6CC-7B70-44CF-A3ED-C00AAFFC71C0}" srcId="{4C323673-CB68-48C3-8C50-699383E5618B}" destId="{46D5B572-0927-4CF4-AEDA-617143A2EC24}" srcOrd="2" destOrd="0" parTransId="{E7C2502E-B2F4-4059-84A3-2DBCFA094506}" sibTransId="{01BD135B-2F15-4074-9B60-CAFEB0A8C7C9}"/>
    <dgm:cxn modelId="{457BEC04-B1BD-4B02-BF52-CF2AA72834CA}" type="presOf" srcId="{6FA637E6-79E7-48C3-ADA0-8C16BD8F7838}" destId="{F53E1AEF-9612-4E43-9B72-BA47484A3CB2}" srcOrd="0" destOrd="0" presId="urn:microsoft.com/office/officeart/2008/layout/LinedList"/>
    <dgm:cxn modelId="{2D91C3FC-1B4D-40AF-B58A-F5C963F3BDFD}" srcId="{4C323673-CB68-48C3-8C50-699383E5618B}" destId="{6FA637E6-79E7-48C3-ADA0-8C16BD8F7838}" srcOrd="1" destOrd="0" parTransId="{D67B2D84-19D2-4719-B930-BD932FE76E3F}" sibTransId="{54C496CB-7CE9-4D6A-9AED-09198CA8F4A1}"/>
    <dgm:cxn modelId="{6BF4CD1D-6104-4CF3-B2F2-B189648C66B3}" type="presOf" srcId="{DCEC70E8-CEAA-4C68-8DEF-4D62D808005E}" destId="{D47942E5-0A6D-430B-AF54-77918A5E5C43}" srcOrd="0" destOrd="0" presId="urn:microsoft.com/office/officeart/2008/layout/LinedList"/>
    <dgm:cxn modelId="{9D082E4D-26E3-452B-A1D1-48AD0B9D6CE1}" type="presParOf" srcId="{3A05CA61-24C5-41AC-951C-1EB863996269}" destId="{904A20EF-EE85-427C-AFDE-F4013E4645B5}" srcOrd="0" destOrd="0" presId="urn:microsoft.com/office/officeart/2008/layout/LinedList"/>
    <dgm:cxn modelId="{901F1B02-4E22-4929-8857-8B83FA57F90F}" type="presParOf" srcId="{3A05CA61-24C5-41AC-951C-1EB863996269}" destId="{B5EBF329-06EC-4B9C-88A3-526EFC899138}" srcOrd="1" destOrd="0" presId="urn:microsoft.com/office/officeart/2008/layout/LinedList"/>
    <dgm:cxn modelId="{9F51E7B7-B66F-463B-927A-1D992A86E7CE}" type="presParOf" srcId="{B5EBF329-06EC-4B9C-88A3-526EFC899138}" destId="{A233FF62-4FDB-4FCF-B1DC-4B42CC830BCA}" srcOrd="0" destOrd="0" presId="urn:microsoft.com/office/officeart/2008/layout/LinedList"/>
    <dgm:cxn modelId="{3CA87BF7-F466-402E-9B79-7A029D4718A4}" type="presParOf" srcId="{B5EBF329-06EC-4B9C-88A3-526EFC899138}" destId="{B5FD9A91-C363-4AC3-9B43-805C7D1E3645}" srcOrd="1" destOrd="0" presId="urn:microsoft.com/office/officeart/2008/layout/LinedList"/>
    <dgm:cxn modelId="{2CBC5B3C-4BAE-44A0-B1F7-EA8DA594BA17}" type="presParOf" srcId="{3A05CA61-24C5-41AC-951C-1EB863996269}" destId="{28B63064-3326-4999-B160-9522F67B8762}" srcOrd="2" destOrd="0" presId="urn:microsoft.com/office/officeart/2008/layout/LinedList"/>
    <dgm:cxn modelId="{EC6579E4-6868-4A76-A706-A787C5A07BAE}" type="presParOf" srcId="{3A05CA61-24C5-41AC-951C-1EB863996269}" destId="{DD9938C0-4F85-442F-B6E1-FAC206AD64E1}" srcOrd="3" destOrd="0" presId="urn:microsoft.com/office/officeart/2008/layout/LinedList"/>
    <dgm:cxn modelId="{0B2C187C-02CC-47CB-A84F-A9194E7790B5}" type="presParOf" srcId="{DD9938C0-4F85-442F-B6E1-FAC206AD64E1}" destId="{F53E1AEF-9612-4E43-9B72-BA47484A3CB2}" srcOrd="0" destOrd="0" presId="urn:microsoft.com/office/officeart/2008/layout/LinedList"/>
    <dgm:cxn modelId="{FE7A697E-0B20-49E9-82DE-F5AAC6AE60F0}" type="presParOf" srcId="{DD9938C0-4F85-442F-B6E1-FAC206AD64E1}" destId="{A452E9A0-5950-4006-8901-E1C52B5F1718}" srcOrd="1" destOrd="0" presId="urn:microsoft.com/office/officeart/2008/layout/LinedList"/>
    <dgm:cxn modelId="{65188B2D-AB09-4790-9274-63C677D28E5F}" type="presParOf" srcId="{3A05CA61-24C5-41AC-951C-1EB863996269}" destId="{DECEE949-D13C-4570-B0CD-FCD90CD0370E}" srcOrd="4" destOrd="0" presId="urn:microsoft.com/office/officeart/2008/layout/LinedList"/>
    <dgm:cxn modelId="{3A4298E1-AA78-4823-9CB6-B6213D93C384}" type="presParOf" srcId="{3A05CA61-24C5-41AC-951C-1EB863996269}" destId="{E0281237-88B2-406D-9B15-DB35F42CAB68}" srcOrd="5" destOrd="0" presId="urn:microsoft.com/office/officeart/2008/layout/LinedList"/>
    <dgm:cxn modelId="{96BC9494-6048-46BF-8CAA-310C6423B720}" type="presParOf" srcId="{E0281237-88B2-406D-9B15-DB35F42CAB68}" destId="{4B851B15-6AF2-4DED-B470-445BF6B676A4}" srcOrd="0" destOrd="0" presId="urn:microsoft.com/office/officeart/2008/layout/LinedList"/>
    <dgm:cxn modelId="{8B351A7A-F4FA-46FE-8452-BD954CB07414}" type="presParOf" srcId="{E0281237-88B2-406D-9B15-DB35F42CAB68}" destId="{E807C48F-6E5E-437D-917B-E25475E35273}" srcOrd="1" destOrd="0" presId="urn:microsoft.com/office/officeart/2008/layout/LinedList"/>
    <dgm:cxn modelId="{18C1DE1C-A77E-460A-96A1-E3DFC7A25AFC}" type="presParOf" srcId="{3A05CA61-24C5-41AC-951C-1EB863996269}" destId="{7346CCBC-9AD2-4CB5-BA21-34E818E0FFA1}" srcOrd="6" destOrd="0" presId="urn:microsoft.com/office/officeart/2008/layout/LinedList"/>
    <dgm:cxn modelId="{FDA67718-978A-4CEC-9657-A5C76A64FC4C}" type="presParOf" srcId="{3A05CA61-24C5-41AC-951C-1EB863996269}" destId="{BDF57DD1-6FD0-4640-8162-47F5085999E6}" srcOrd="7" destOrd="0" presId="urn:microsoft.com/office/officeart/2008/layout/LinedList"/>
    <dgm:cxn modelId="{6F2FC41E-A92E-40AE-AED2-41C9CCB5989D}" type="presParOf" srcId="{BDF57DD1-6FD0-4640-8162-47F5085999E6}" destId="{D47942E5-0A6D-430B-AF54-77918A5E5C43}" srcOrd="0" destOrd="0" presId="urn:microsoft.com/office/officeart/2008/layout/LinedList"/>
    <dgm:cxn modelId="{34004511-07F9-411F-B0E7-D2D40A2019CF}" type="presParOf" srcId="{BDF57DD1-6FD0-4640-8162-47F5085999E6}" destId="{F3B4D756-E2F5-4A40-8264-69B3858549E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151E4C-E6DC-495A-80D1-84E79EBCC8E7}"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US"/>
        </a:p>
      </dgm:t>
    </dgm:pt>
    <dgm:pt modelId="{8FA93310-49D4-4C44-BEE4-522FE6D0CC89}">
      <dgm:prSet custT="1"/>
      <dgm:spPr/>
      <dgm:t>
        <a:bodyPr/>
        <a:lstStyle/>
        <a:p>
          <a:r>
            <a:rPr lang="en-US" sz="1600" b="1" dirty="0"/>
            <a:t>Strategic direction involves </a:t>
          </a:r>
        </a:p>
      </dgm:t>
    </dgm:pt>
    <dgm:pt modelId="{C2A49FBB-CC30-42A6-92C0-B7DE5AC306CF}" type="parTrans" cxnId="{C0BB6ACC-2875-4112-AA92-E853735F35E9}">
      <dgm:prSet/>
      <dgm:spPr/>
      <dgm:t>
        <a:bodyPr/>
        <a:lstStyle/>
        <a:p>
          <a:endParaRPr lang="en-US"/>
        </a:p>
      </dgm:t>
    </dgm:pt>
    <dgm:pt modelId="{0D9E6EFC-67D4-4401-8737-310A55D4F10D}" type="sibTrans" cxnId="{C0BB6ACC-2875-4112-AA92-E853735F35E9}">
      <dgm:prSet/>
      <dgm:spPr>
        <a:solidFill>
          <a:srgbClr val="FFFF00">
            <a:alpha val="90000"/>
          </a:srgbClr>
        </a:solidFill>
      </dgm:spPr>
      <dgm:t>
        <a:bodyPr/>
        <a:lstStyle/>
        <a:p>
          <a:endParaRPr lang="en-US" dirty="0"/>
        </a:p>
      </dgm:t>
    </dgm:pt>
    <dgm:pt modelId="{00179695-7A28-4B56-A8A0-8A0452BA1FFD}">
      <dgm:prSet custT="1"/>
      <dgm:spPr/>
      <dgm:t>
        <a:bodyPr/>
        <a:lstStyle/>
        <a:p>
          <a:r>
            <a:rPr lang="en-US" sz="1600" b="1" dirty="0" smtClean="0"/>
            <a:t>Setting </a:t>
          </a:r>
          <a:r>
            <a:rPr lang="en-US" sz="1600" b="1" dirty="0"/>
            <a:t>long-term goals and objectives</a:t>
          </a:r>
        </a:p>
      </dgm:t>
    </dgm:pt>
    <dgm:pt modelId="{C3CD9805-1CD6-492E-9C25-D065B69BC65D}" type="parTrans" cxnId="{A85112BC-ED59-46B8-8CF9-B3F1F3F689E1}">
      <dgm:prSet/>
      <dgm:spPr/>
      <dgm:t>
        <a:bodyPr/>
        <a:lstStyle/>
        <a:p>
          <a:endParaRPr lang="en-US"/>
        </a:p>
      </dgm:t>
    </dgm:pt>
    <dgm:pt modelId="{F8B72822-CB47-4CC6-B7FA-3A63D9029AFF}" type="sibTrans" cxnId="{A85112BC-ED59-46B8-8CF9-B3F1F3F689E1}">
      <dgm:prSet/>
      <dgm:spPr>
        <a:solidFill>
          <a:srgbClr val="FFFF00">
            <a:alpha val="90000"/>
          </a:srgbClr>
        </a:solidFill>
      </dgm:spPr>
      <dgm:t>
        <a:bodyPr/>
        <a:lstStyle/>
        <a:p>
          <a:endParaRPr lang="en-US" dirty="0"/>
        </a:p>
      </dgm:t>
    </dgm:pt>
    <dgm:pt modelId="{80359C7F-E5DD-4B0D-B907-837D181DE452}">
      <dgm:prSet/>
      <dgm:spPr/>
      <dgm:t>
        <a:bodyPr/>
        <a:lstStyle/>
        <a:p>
          <a:r>
            <a:rPr lang="en-US" b="1" dirty="0" smtClean="0"/>
            <a:t>Defines </a:t>
          </a:r>
          <a:r>
            <a:rPr lang="en-US" b="1" dirty="0"/>
            <a:t>the purposes for which an organization exists and operates</a:t>
          </a:r>
        </a:p>
      </dgm:t>
    </dgm:pt>
    <dgm:pt modelId="{99727457-D9F3-4EF4-82AF-9D538843E5C5}" type="parTrans" cxnId="{8AC16FA7-C9A0-4439-96B0-0B85EF81AABC}">
      <dgm:prSet/>
      <dgm:spPr/>
      <dgm:t>
        <a:bodyPr/>
        <a:lstStyle/>
        <a:p>
          <a:endParaRPr lang="en-US"/>
        </a:p>
      </dgm:t>
    </dgm:pt>
    <dgm:pt modelId="{527C6420-A894-49B5-8E39-1D71A751DBFC}" type="sibTrans" cxnId="{8AC16FA7-C9A0-4439-96B0-0B85EF81AABC}">
      <dgm:prSet/>
      <dgm:spPr>
        <a:solidFill>
          <a:srgbClr val="FFFF00">
            <a:alpha val="90000"/>
          </a:srgbClr>
        </a:solidFill>
      </dgm:spPr>
      <dgm:t>
        <a:bodyPr/>
        <a:lstStyle/>
        <a:p>
          <a:endParaRPr lang="en-US" dirty="0"/>
        </a:p>
      </dgm:t>
    </dgm:pt>
    <dgm:pt modelId="{277AC0F4-47AC-4324-8292-1519A680F8D3}">
      <dgm:prSet/>
      <dgm:spPr/>
      <dgm:t>
        <a:bodyPr/>
        <a:lstStyle/>
        <a:p>
          <a:r>
            <a:rPr lang="en-US" b="1" dirty="0"/>
            <a:t>business ethics pertain to the moral obligations of businesses to individuals, groups (such as stakeholders) and society as a whole </a:t>
          </a:r>
        </a:p>
      </dgm:t>
    </dgm:pt>
    <dgm:pt modelId="{4F783981-40BF-472E-9C8B-B3E2ED5375EF}" type="parTrans" cxnId="{947E9840-979C-48D6-839B-08C1FDB99395}">
      <dgm:prSet/>
      <dgm:spPr/>
      <dgm:t>
        <a:bodyPr/>
        <a:lstStyle/>
        <a:p>
          <a:endParaRPr lang="en-US"/>
        </a:p>
      </dgm:t>
    </dgm:pt>
    <dgm:pt modelId="{DCFBFB47-AF09-4BC4-9198-B8F1590F7D8D}" type="sibTrans" cxnId="{947E9840-979C-48D6-839B-08C1FDB99395}">
      <dgm:prSet/>
      <dgm:spPr/>
      <dgm:t>
        <a:bodyPr/>
        <a:lstStyle/>
        <a:p>
          <a:endParaRPr lang="en-US"/>
        </a:p>
      </dgm:t>
    </dgm:pt>
    <dgm:pt modelId="{01A797D7-F5A0-4C8D-953D-D60363B05754}">
      <dgm:prSet/>
      <dgm:spPr/>
      <dgm:t>
        <a:bodyPr/>
        <a:lstStyle/>
        <a:p>
          <a:r>
            <a:rPr lang="en-US" b="1" dirty="0"/>
            <a:t>values define what matters when making decisions and what is rewarded and reinforced</a:t>
          </a:r>
        </a:p>
      </dgm:t>
    </dgm:pt>
    <dgm:pt modelId="{FFBEF79A-117E-4744-979D-5233C8BF86F0}" type="parTrans" cxnId="{22050DDA-539A-4802-BE5E-37A5E8295F80}">
      <dgm:prSet/>
      <dgm:spPr/>
      <dgm:t>
        <a:bodyPr/>
        <a:lstStyle/>
        <a:p>
          <a:endParaRPr lang="en-US"/>
        </a:p>
      </dgm:t>
    </dgm:pt>
    <dgm:pt modelId="{E8FC14C8-8AEE-4E05-933B-CF09AA820332}" type="sibTrans" cxnId="{22050DDA-539A-4802-BE5E-37A5E8295F80}">
      <dgm:prSet/>
      <dgm:spPr/>
      <dgm:t>
        <a:bodyPr/>
        <a:lstStyle/>
        <a:p>
          <a:endParaRPr lang="en-US"/>
        </a:p>
      </dgm:t>
    </dgm:pt>
    <dgm:pt modelId="{AF851EE5-19FF-4D33-AE08-8D1BB87BAE8E}">
      <dgm:prSet/>
      <dgm:spPr/>
      <dgm:t>
        <a:bodyPr/>
        <a:lstStyle/>
        <a:p>
          <a:r>
            <a:rPr lang="en-US" b="1" dirty="0"/>
            <a:t>Strategic direction may be contained, in part, in a firm's mission and vision statements</a:t>
          </a:r>
        </a:p>
      </dgm:t>
    </dgm:pt>
    <dgm:pt modelId="{E9CD91D9-2A76-4E00-A3C8-3CC536583712}" type="parTrans" cxnId="{F2DA2630-576D-426C-8E4F-8B154BA0F231}">
      <dgm:prSet/>
      <dgm:spPr/>
      <dgm:t>
        <a:bodyPr/>
        <a:lstStyle/>
        <a:p>
          <a:endParaRPr lang="en-US"/>
        </a:p>
      </dgm:t>
    </dgm:pt>
    <dgm:pt modelId="{B0EE9CCD-3051-4962-8A22-B7C9C7F1365D}" type="sibTrans" cxnId="{F2DA2630-576D-426C-8E4F-8B154BA0F231}">
      <dgm:prSet/>
      <dgm:spPr/>
      <dgm:t>
        <a:bodyPr/>
        <a:lstStyle/>
        <a:p>
          <a:endParaRPr lang="en-US"/>
        </a:p>
      </dgm:t>
    </dgm:pt>
    <dgm:pt modelId="{6224B73D-8811-4008-9B88-82CAED78A15B}" type="pres">
      <dgm:prSet presAssocID="{72151E4C-E6DC-495A-80D1-84E79EBCC8E7}" presName="outerComposite" presStyleCnt="0">
        <dgm:presLayoutVars>
          <dgm:chMax val="5"/>
          <dgm:dir/>
          <dgm:resizeHandles val="exact"/>
        </dgm:presLayoutVars>
      </dgm:prSet>
      <dgm:spPr/>
      <dgm:t>
        <a:bodyPr/>
        <a:lstStyle/>
        <a:p>
          <a:endParaRPr lang="en-US"/>
        </a:p>
      </dgm:t>
    </dgm:pt>
    <dgm:pt modelId="{C1925E6B-AC83-458A-B6FE-B19CB5CFC049}" type="pres">
      <dgm:prSet presAssocID="{72151E4C-E6DC-495A-80D1-84E79EBCC8E7}" presName="dummyMaxCanvas" presStyleCnt="0">
        <dgm:presLayoutVars/>
      </dgm:prSet>
      <dgm:spPr/>
    </dgm:pt>
    <dgm:pt modelId="{31CA08E5-8BE4-40B6-B3B3-CF20F1FDAC02}" type="pres">
      <dgm:prSet presAssocID="{72151E4C-E6DC-495A-80D1-84E79EBCC8E7}" presName="FourNodes_1" presStyleLbl="node1" presStyleIdx="0" presStyleCnt="4">
        <dgm:presLayoutVars>
          <dgm:bulletEnabled val="1"/>
        </dgm:presLayoutVars>
      </dgm:prSet>
      <dgm:spPr/>
      <dgm:t>
        <a:bodyPr/>
        <a:lstStyle/>
        <a:p>
          <a:endParaRPr lang="en-US"/>
        </a:p>
      </dgm:t>
    </dgm:pt>
    <dgm:pt modelId="{F21FDC86-A9E5-4F62-9FBA-C6D11DAB4E8D}" type="pres">
      <dgm:prSet presAssocID="{72151E4C-E6DC-495A-80D1-84E79EBCC8E7}" presName="FourNodes_2" presStyleLbl="node1" presStyleIdx="1" presStyleCnt="4" custLinFactNeighborX="-232" custLinFactNeighborY="-1226">
        <dgm:presLayoutVars>
          <dgm:bulletEnabled val="1"/>
        </dgm:presLayoutVars>
      </dgm:prSet>
      <dgm:spPr/>
      <dgm:t>
        <a:bodyPr/>
        <a:lstStyle/>
        <a:p>
          <a:endParaRPr lang="en-US"/>
        </a:p>
      </dgm:t>
    </dgm:pt>
    <dgm:pt modelId="{DF4340C1-08E7-498B-8F9F-14FFB8BDA66E}" type="pres">
      <dgm:prSet presAssocID="{72151E4C-E6DC-495A-80D1-84E79EBCC8E7}" presName="FourNodes_3" presStyleLbl="node1" presStyleIdx="2" presStyleCnt="4">
        <dgm:presLayoutVars>
          <dgm:bulletEnabled val="1"/>
        </dgm:presLayoutVars>
      </dgm:prSet>
      <dgm:spPr/>
      <dgm:t>
        <a:bodyPr/>
        <a:lstStyle/>
        <a:p>
          <a:endParaRPr lang="en-US"/>
        </a:p>
      </dgm:t>
    </dgm:pt>
    <dgm:pt modelId="{7A50F2BB-5C48-407D-AA17-F5EA2C8FA36B}" type="pres">
      <dgm:prSet presAssocID="{72151E4C-E6DC-495A-80D1-84E79EBCC8E7}" presName="FourNodes_4" presStyleLbl="node1" presStyleIdx="3" presStyleCnt="4">
        <dgm:presLayoutVars>
          <dgm:bulletEnabled val="1"/>
        </dgm:presLayoutVars>
      </dgm:prSet>
      <dgm:spPr/>
      <dgm:t>
        <a:bodyPr/>
        <a:lstStyle/>
        <a:p>
          <a:endParaRPr lang="en-US"/>
        </a:p>
      </dgm:t>
    </dgm:pt>
    <dgm:pt modelId="{E07E2D0F-1C7B-4A1C-AD41-12BE6237D0E2}" type="pres">
      <dgm:prSet presAssocID="{72151E4C-E6DC-495A-80D1-84E79EBCC8E7}" presName="FourConn_1-2" presStyleLbl="fgAccFollowNode1" presStyleIdx="0" presStyleCnt="3">
        <dgm:presLayoutVars>
          <dgm:bulletEnabled val="1"/>
        </dgm:presLayoutVars>
      </dgm:prSet>
      <dgm:spPr/>
      <dgm:t>
        <a:bodyPr/>
        <a:lstStyle/>
        <a:p>
          <a:endParaRPr lang="en-US"/>
        </a:p>
      </dgm:t>
    </dgm:pt>
    <dgm:pt modelId="{8120D37D-3EC6-40EC-8DA3-0AC55E38999F}" type="pres">
      <dgm:prSet presAssocID="{72151E4C-E6DC-495A-80D1-84E79EBCC8E7}" presName="FourConn_2-3" presStyleLbl="fgAccFollowNode1" presStyleIdx="1" presStyleCnt="3">
        <dgm:presLayoutVars>
          <dgm:bulletEnabled val="1"/>
        </dgm:presLayoutVars>
      </dgm:prSet>
      <dgm:spPr/>
      <dgm:t>
        <a:bodyPr/>
        <a:lstStyle/>
        <a:p>
          <a:endParaRPr lang="en-US"/>
        </a:p>
      </dgm:t>
    </dgm:pt>
    <dgm:pt modelId="{D73AD7CF-84D8-409E-A627-8599AAF43DC4}" type="pres">
      <dgm:prSet presAssocID="{72151E4C-E6DC-495A-80D1-84E79EBCC8E7}" presName="FourConn_3-4" presStyleLbl="fgAccFollowNode1" presStyleIdx="2" presStyleCnt="3">
        <dgm:presLayoutVars>
          <dgm:bulletEnabled val="1"/>
        </dgm:presLayoutVars>
      </dgm:prSet>
      <dgm:spPr/>
      <dgm:t>
        <a:bodyPr/>
        <a:lstStyle/>
        <a:p>
          <a:endParaRPr lang="en-US"/>
        </a:p>
      </dgm:t>
    </dgm:pt>
    <dgm:pt modelId="{77253C8F-6134-4D33-A2A5-3D40C72B5922}" type="pres">
      <dgm:prSet presAssocID="{72151E4C-E6DC-495A-80D1-84E79EBCC8E7}" presName="FourNodes_1_text" presStyleLbl="node1" presStyleIdx="3" presStyleCnt="4">
        <dgm:presLayoutVars>
          <dgm:bulletEnabled val="1"/>
        </dgm:presLayoutVars>
      </dgm:prSet>
      <dgm:spPr/>
      <dgm:t>
        <a:bodyPr/>
        <a:lstStyle/>
        <a:p>
          <a:endParaRPr lang="en-US"/>
        </a:p>
      </dgm:t>
    </dgm:pt>
    <dgm:pt modelId="{69AB4604-AD1C-4DDD-A65E-EBCE6B46EBA1}" type="pres">
      <dgm:prSet presAssocID="{72151E4C-E6DC-495A-80D1-84E79EBCC8E7}" presName="FourNodes_2_text" presStyleLbl="node1" presStyleIdx="3" presStyleCnt="4">
        <dgm:presLayoutVars>
          <dgm:bulletEnabled val="1"/>
        </dgm:presLayoutVars>
      </dgm:prSet>
      <dgm:spPr/>
      <dgm:t>
        <a:bodyPr/>
        <a:lstStyle/>
        <a:p>
          <a:endParaRPr lang="en-US"/>
        </a:p>
      </dgm:t>
    </dgm:pt>
    <dgm:pt modelId="{DB775740-6F28-4FE4-A82A-987F7989DE3B}" type="pres">
      <dgm:prSet presAssocID="{72151E4C-E6DC-495A-80D1-84E79EBCC8E7}" presName="FourNodes_3_text" presStyleLbl="node1" presStyleIdx="3" presStyleCnt="4">
        <dgm:presLayoutVars>
          <dgm:bulletEnabled val="1"/>
        </dgm:presLayoutVars>
      </dgm:prSet>
      <dgm:spPr/>
      <dgm:t>
        <a:bodyPr/>
        <a:lstStyle/>
        <a:p>
          <a:endParaRPr lang="en-US"/>
        </a:p>
      </dgm:t>
    </dgm:pt>
    <dgm:pt modelId="{B447C861-3100-413F-945B-517BD93BE6C4}" type="pres">
      <dgm:prSet presAssocID="{72151E4C-E6DC-495A-80D1-84E79EBCC8E7}" presName="FourNodes_4_text" presStyleLbl="node1" presStyleIdx="3" presStyleCnt="4">
        <dgm:presLayoutVars>
          <dgm:bulletEnabled val="1"/>
        </dgm:presLayoutVars>
      </dgm:prSet>
      <dgm:spPr/>
      <dgm:t>
        <a:bodyPr/>
        <a:lstStyle/>
        <a:p>
          <a:endParaRPr lang="en-US"/>
        </a:p>
      </dgm:t>
    </dgm:pt>
  </dgm:ptLst>
  <dgm:cxnLst>
    <dgm:cxn modelId="{5D851ED7-67BA-412B-B4AF-9D94EEB6DA1A}" type="presOf" srcId="{AF851EE5-19FF-4D33-AE08-8D1BB87BAE8E}" destId="{B447C861-3100-413F-945B-517BD93BE6C4}" srcOrd="1" destOrd="0" presId="urn:microsoft.com/office/officeart/2005/8/layout/vProcess5"/>
    <dgm:cxn modelId="{9B07FFC2-9D52-4AF0-9419-EEF67ACDC752}" type="presOf" srcId="{00179695-7A28-4B56-A8A0-8A0452BA1FFD}" destId="{69AB4604-AD1C-4DDD-A65E-EBCE6B46EBA1}" srcOrd="1" destOrd="0" presId="urn:microsoft.com/office/officeart/2005/8/layout/vProcess5"/>
    <dgm:cxn modelId="{8AC16FA7-C9A0-4439-96B0-0B85EF81AABC}" srcId="{72151E4C-E6DC-495A-80D1-84E79EBCC8E7}" destId="{80359C7F-E5DD-4B0D-B907-837D181DE452}" srcOrd="2" destOrd="0" parTransId="{99727457-D9F3-4EF4-82AF-9D538843E5C5}" sibTransId="{527C6420-A894-49B5-8E39-1D71A751DBFC}"/>
    <dgm:cxn modelId="{4E56F4DA-65C3-4B7C-974D-0B454FDF250C}" type="presOf" srcId="{72151E4C-E6DC-495A-80D1-84E79EBCC8E7}" destId="{6224B73D-8811-4008-9B88-82CAED78A15B}" srcOrd="0" destOrd="0" presId="urn:microsoft.com/office/officeart/2005/8/layout/vProcess5"/>
    <dgm:cxn modelId="{947E9840-979C-48D6-839B-08C1FDB99395}" srcId="{80359C7F-E5DD-4B0D-B907-837D181DE452}" destId="{277AC0F4-47AC-4324-8292-1519A680F8D3}" srcOrd="0" destOrd="0" parTransId="{4F783981-40BF-472E-9C8B-B3E2ED5375EF}" sibTransId="{DCFBFB47-AF09-4BC4-9198-B8F1590F7D8D}"/>
    <dgm:cxn modelId="{D76571B5-BD19-4BE6-920D-572458E20AED}" type="presOf" srcId="{01A797D7-F5A0-4C8D-953D-D60363B05754}" destId="{DB775740-6F28-4FE4-A82A-987F7989DE3B}" srcOrd="1" destOrd="2" presId="urn:microsoft.com/office/officeart/2005/8/layout/vProcess5"/>
    <dgm:cxn modelId="{5D726231-D9C8-4746-BC67-ED899F44CE6F}" type="presOf" srcId="{01A797D7-F5A0-4C8D-953D-D60363B05754}" destId="{DF4340C1-08E7-498B-8F9F-14FFB8BDA66E}" srcOrd="0" destOrd="2" presId="urn:microsoft.com/office/officeart/2005/8/layout/vProcess5"/>
    <dgm:cxn modelId="{281442A7-2E34-441D-810B-154F7F0533D6}" type="presOf" srcId="{8FA93310-49D4-4C44-BEE4-522FE6D0CC89}" destId="{31CA08E5-8BE4-40B6-B3B3-CF20F1FDAC02}" srcOrd="0" destOrd="0" presId="urn:microsoft.com/office/officeart/2005/8/layout/vProcess5"/>
    <dgm:cxn modelId="{BFCEE5BD-FBF8-4BA6-8C75-6DE509CD53B8}" type="presOf" srcId="{80359C7F-E5DD-4B0D-B907-837D181DE452}" destId="{DF4340C1-08E7-498B-8F9F-14FFB8BDA66E}" srcOrd="0" destOrd="0" presId="urn:microsoft.com/office/officeart/2005/8/layout/vProcess5"/>
    <dgm:cxn modelId="{6C503A4F-8F35-444B-8C3F-779BB8DD0F1B}" type="presOf" srcId="{80359C7F-E5DD-4B0D-B907-837D181DE452}" destId="{DB775740-6F28-4FE4-A82A-987F7989DE3B}" srcOrd="1" destOrd="0" presId="urn:microsoft.com/office/officeart/2005/8/layout/vProcess5"/>
    <dgm:cxn modelId="{A7E5BBAA-7469-40B9-8BDA-41BC5D7EE672}" type="presOf" srcId="{8FA93310-49D4-4C44-BEE4-522FE6D0CC89}" destId="{77253C8F-6134-4D33-A2A5-3D40C72B5922}" srcOrd="1" destOrd="0" presId="urn:microsoft.com/office/officeart/2005/8/layout/vProcess5"/>
    <dgm:cxn modelId="{A38D4702-CF76-4164-A234-E6ADDC07D0F4}" type="presOf" srcId="{0D9E6EFC-67D4-4401-8737-310A55D4F10D}" destId="{E07E2D0F-1C7B-4A1C-AD41-12BE6237D0E2}" srcOrd="0" destOrd="0" presId="urn:microsoft.com/office/officeart/2005/8/layout/vProcess5"/>
    <dgm:cxn modelId="{A85112BC-ED59-46B8-8CF9-B3F1F3F689E1}" srcId="{72151E4C-E6DC-495A-80D1-84E79EBCC8E7}" destId="{00179695-7A28-4B56-A8A0-8A0452BA1FFD}" srcOrd="1" destOrd="0" parTransId="{C3CD9805-1CD6-492E-9C25-D065B69BC65D}" sibTransId="{F8B72822-CB47-4CC6-B7FA-3A63D9029AFF}"/>
    <dgm:cxn modelId="{102A03D2-F3F0-4563-88B4-C76ED3ECE48B}" type="presOf" srcId="{277AC0F4-47AC-4324-8292-1519A680F8D3}" destId="{DF4340C1-08E7-498B-8F9F-14FFB8BDA66E}" srcOrd="0" destOrd="1" presId="urn:microsoft.com/office/officeart/2005/8/layout/vProcess5"/>
    <dgm:cxn modelId="{CDFF3EA8-C25B-418E-A9F8-7E75E1F5CBA1}" type="presOf" srcId="{F8B72822-CB47-4CC6-B7FA-3A63D9029AFF}" destId="{8120D37D-3EC6-40EC-8DA3-0AC55E38999F}" srcOrd="0" destOrd="0" presId="urn:microsoft.com/office/officeart/2005/8/layout/vProcess5"/>
    <dgm:cxn modelId="{65579363-87F7-4EB5-BD3D-DAE8596F6B8B}" type="presOf" srcId="{AF851EE5-19FF-4D33-AE08-8D1BB87BAE8E}" destId="{7A50F2BB-5C48-407D-AA17-F5EA2C8FA36B}" srcOrd="0" destOrd="0" presId="urn:microsoft.com/office/officeart/2005/8/layout/vProcess5"/>
    <dgm:cxn modelId="{C0BB6ACC-2875-4112-AA92-E853735F35E9}" srcId="{72151E4C-E6DC-495A-80D1-84E79EBCC8E7}" destId="{8FA93310-49D4-4C44-BEE4-522FE6D0CC89}" srcOrd="0" destOrd="0" parTransId="{C2A49FBB-CC30-42A6-92C0-B7DE5AC306CF}" sibTransId="{0D9E6EFC-67D4-4401-8737-310A55D4F10D}"/>
    <dgm:cxn modelId="{64E1F496-38E4-424E-B87C-6113D8E9BA15}" type="presOf" srcId="{00179695-7A28-4B56-A8A0-8A0452BA1FFD}" destId="{F21FDC86-A9E5-4F62-9FBA-C6D11DAB4E8D}" srcOrd="0" destOrd="0" presId="urn:microsoft.com/office/officeart/2005/8/layout/vProcess5"/>
    <dgm:cxn modelId="{DAF33674-3483-4C61-A49A-9A30703F1B31}" type="presOf" srcId="{277AC0F4-47AC-4324-8292-1519A680F8D3}" destId="{DB775740-6F28-4FE4-A82A-987F7989DE3B}" srcOrd="1" destOrd="1" presId="urn:microsoft.com/office/officeart/2005/8/layout/vProcess5"/>
    <dgm:cxn modelId="{22050DDA-539A-4802-BE5E-37A5E8295F80}" srcId="{80359C7F-E5DD-4B0D-B907-837D181DE452}" destId="{01A797D7-F5A0-4C8D-953D-D60363B05754}" srcOrd="1" destOrd="0" parTransId="{FFBEF79A-117E-4744-979D-5233C8BF86F0}" sibTransId="{E8FC14C8-8AEE-4E05-933B-CF09AA820332}"/>
    <dgm:cxn modelId="{D3C389B5-2D2F-40DE-A22A-C86910FBD42C}" type="presOf" srcId="{527C6420-A894-49B5-8E39-1D71A751DBFC}" destId="{D73AD7CF-84D8-409E-A627-8599AAF43DC4}" srcOrd="0" destOrd="0" presId="urn:microsoft.com/office/officeart/2005/8/layout/vProcess5"/>
    <dgm:cxn modelId="{F2DA2630-576D-426C-8E4F-8B154BA0F231}" srcId="{72151E4C-E6DC-495A-80D1-84E79EBCC8E7}" destId="{AF851EE5-19FF-4D33-AE08-8D1BB87BAE8E}" srcOrd="3" destOrd="0" parTransId="{E9CD91D9-2A76-4E00-A3C8-3CC536583712}" sibTransId="{B0EE9CCD-3051-4962-8A22-B7C9C7F1365D}"/>
    <dgm:cxn modelId="{82F408B6-15A6-4C79-B1BF-82A18D3A780A}" type="presParOf" srcId="{6224B73D-8811-4008-9B88-82CAED78A15B}" destId="{C1925E6B-AC83-458A-B6FE-B19CB5CFC049}" srcOrd="0" destOrd="0" presId="urn:microsoft.com/office/officeart/2005/8/layout/vProcess5"/>
    <dgm:cxn modelId="{9896C2B4-EE06-404B-9766-F463637F1023}" type="presParOf" srcId="{6224B73D-8811-4008-9B88-82CAED78A15B}" destId="{31CA08E5-8BE4-40B6-B3B3-CF20F1FDAC02}" srcOrd="1" destOrd="0" presId="urn:microsoft.com/office/officeart/2005/8/layout/vProcess5"/>
    <dgm:cxn modelId="{936243B8-4F3F-40B7-A75A-D0AE8A602652}" type="presParOf" srcId="{6224B73D-8811-4008-9B88-82CAED78A15B}" destId="{F21FDC86-A9E5-4F62-9FBA-C6D11DAB4E8D}" srcOrd="2" destOrd="0" presId="urn:microsoft.com/office/officeart/2005/8/layout/vProcess5"/>
    <dgm:cxn modelId="{CE95F665-DD5B-403E-A7AD-6F9E07EB5A5F}" type="presParOf" srcId="{6224B73D-8811-4008-9B88-82CAED78A15B}" destId="{DF4340C1-08E7-498B-8F9F-14FFB8BDA66E}" srcOrd="3" destOrd="0" presId="urn:microsoft.com/office/officeart/2005/8/layout/vProcess5"/>
    <dgm:cxn modelId="{1229D66D-2709-4681-B7A1-71056563ADE1}" type="presParOf" srcId="{6224B73D-8811-4008-9B88-82CAED78A15B}" destId="{7A50F2BB-5C48-407D-AA17-F5EA2C8FA36B}" srcOrd="4" destOrd="0" presId="urn:microsoft.com/office/officeart/2005/8/layout/vProcess5"/>
    <dgm:cxn modelId="{5A787C0D-8728-4E7F-95B2-0C8B81BDB31E}" type="presParOf" srcId="{6224B73D-8811-4008-9B88-82CAED78A15B}" destId="{E07E2D0F-1C7B-4A1C-AD41-12BE6237D0E2}" srcOrd="5" destOrd="0" presId="urn:microsoft.com/office/officeart/2005/8/layout/vProcess5"/>
    <dgm:cxn modelId="{08EB8C7C-912A-4A67-9188-66AAC76F0484}" type="presParOf" srcId="{6224B73D-8811-4008-9B88-82CAED78A15B}" destId="{8120D37D-3EC6-40EC-8DA3-0AC55E38999F}" srcOrd="6" destOrd="0" presId="urn:microsoft.com/office/officeart/2005/8/layout/vProcess5"/>
    <dgm:cxn modelId="{BA448B0A-9C25-40D1-A94D-C8B5EEA394E9}" type="presParOf" srcId="{6224B73D-8811-4008-9B88-82CAED78A15B}" destId="{D73AD7CF-84D8-409E-A627-8599AAF43DC4}" srcOrd="7" destOrd="0" presId="urn:microsoft.com/office/officeart/2005/8/layout/vProcess5"/>
    <dgm:cxn modelId="{BB7C2E69-B728-4585-B1F6-9D78E774DC11}" type="presParOf" srcId="{6224B73D-8811-4008-9B88-82CAED78A15B}" destId="{77253C8F-6134-4D33-A2A5-3D40C72B5922}" srcOrd="8" destOrd="0" presId="urn:microsoft.com/office/officeart/2005/8/layout/vProcess5"/>
    <dgm:cxn modelId="{02C2801F-E188-47A7-91AB-3678004EB8A5}" type="presParOf" srcId="{6224B73D-8811-4008-9B88-82CAED78A15B}" destId="{69AB4604-AD1C-4DDD-A65E-EBCE6B46EBA1}" srcOrd="9" destOrd="0" presId="urn:microsoft.com/office/officeart/2005/8/layout/vProcess5"/>
    <dgm:cxn modelId="{1773D2AE-D06A-40F8-ACDF-9385BE31CAF6}" type="presParOf" srcId="{6224B73D-8811-4008-9B88-82CAED78A15B}" destId="{DB775740-6F28-4FE4-A82A-987F7989DE3B}" srcOrd="10" destOrd="0" presId="urn:microsoft.com/office/officeart/2005/8/layout/vProcess5"/>
    <dgm:cxn modelId="{07015320-D901-4971-BB62-F35A88DE231B}" type="presParOf" srcId="{6224B73D-8811-4008-9B88-82CAED78A15B}" destId="{B447C861-3100-413F-945B-517BD93BE6C4}" srcOrd="11" destOrd="0" presId="urn:microsoft.com/office/officeart/2005/8/layout/vProcess5"/>
  </dgm:cxnLst>
  <dgm:bg/>
  <dgm:whole>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458A0-9401-43B6-9F26-0094311C84EF}" type="doc">
      <dgm:prSet loTypeId="urn:microsoft.com/office/officeart/2008/layout/LinedList" loCatId="list" qsTypeId="urn:microsoft.com/office/officeart/2005/8/quickstyle/simple1" qsCatId="simple" csTypeId="urn:microsoft.com/office/officeart/2005/8/colors/accent1_3" csCatId="accent1"/>
      <dgm:spPr/>
      <dgm:t>
        <a:bodyPr/>
        <a:lstStyle/>
        <a:p>
          <a:endParaRPr lang="en-US"/>
        </a:p>
      </dgm:t>
    </dgm:pt>
    <dgm:pt modelId="{5B438C35-16F9-4598-9959-F9F85EF6C503}">
      <dgm:prSet custT="1"/>
      <dgm:spPr/>
      <dgm:t>
        <a:bodyPr/>
        <a:lstStyle/>
        <a:p>
          <a:r>
            <a:rPr lang="en-US" sz="2400" b="1" i="1" dirty="0"/>
            <a:t>Strategy</a:t>
          </a:r>
          <a:r>
            <a:rPr lang="en-US" sz="1700" dirty="0"/>
            <a:t> is an organizational plan of action intended to accomplish goals. </a:t>
          </a:r>
        </a:p>
      </dgm:t>
    </dgm:pt>
    <dgm:pt modelId="{7B422C68-5CF0-4A3B-BE43-B18032E29E2B}" type="parTrans" cxnId="{63B4000E-29D2-400C-940F-46302BF62EBD}">
      <dgm:prSet/>
      <dgm:spPr/>
      <dgm:t>
        <a:bodyPr/>
        <a:lstStyle/>
        <a:p>
          <a:endParaRPr lang="en-US"/>
        </a:p>
      </dgm:t>
    </dgm:pt>
    <dgm:pt modelId="{D3F3C6FD-7FC6-444A-BE03-B4FC40C71B43}" type="sibTrans" cxnId="{63B4000E-29D2-400C-940F-46302BF62EBD}">
      <dgm:prSet/>
      <dgm:spPr/>
      <dgm:t>
        <a:bodyPr/>
        <a:lstStyle/>
        <a:p>
          <a:endParaRPr lang="en-US"/>
        </a:p>
      </dgm:t>
    </dgm:pt>
    <dgm:pt modelId="{FC120F31-D2B6-438D-8532-ED3FD6A07FA5}">
      <dgm:prSet custT="1"/>
      <dgm:spPr/>
      <dgm:t>
        <a:bodyPr/>
        <a:lstStyle/>
        <a:p>
          <a:r>
            <a:rPr lang="en-US" sz="2400" b="1" i="1" dirty="0"/>
            <a:t>Corporate</a:t>
          </a:r>
          <a:r>
            <a:rPr lang="en-US" sz="2000" i="1" dirty="0"/>
            <a:t> strategy formulation</a:t>
          </a:r>
          <a:r>
            <a:rPr lang="en-US" sz="2000" dirty="0"/>
            <a:t> refers to domain definition, or the choice of business areas. Usually decided by the CEO and the board of directors.</a:t>
          </a:r>
        </a:p>
      </dgm:t>
    </dgm:pt>
    <dgm:pt modelId="{9582F0FE-D3E2-4E2F-8BA4-714E632E73AD}" type="parTrans" cxnId="{73918DB3-EF41-4ABB-A4AD-2057A06E4E59}">
      <dgm:prSet/>
      <dgm:spPr/>
      <dgm:t>
        <a:bodyPr/>
        <a:lstStyle/>
        <a:p>
          <a:endParaRPr lang="en-US"/>
        </a:p>
      </dgm:t>
    </dgm:pt>
    <dgm:pt modelId="{9649C04D-73E1-4F28-9B22-17F71674F5CA}" type="sibTrans" cxnId="{73918DB3-EF41-4ABB-A4AD-2057A06E4E59}">
      <dgm:prSet/>
      <dgm:spPr/>
      <dgm:t>
        <a:bodyPr/>
        <a:lstStyle/>
        <a:p>
          <a:endParaRPr lang="en-US"/>
        </a:p>
      </dgm:t>
    </dgm:pt>
    <dgm:pt modelId="{9B40E23E-241A-44A1-9950-B57642DFE905}">
      <dgm:prSet custT="1"/>
      <dgm:spPr/>
      <dgm:t>
        <a:bodyPr/>
        <a:lstStyle/>
        <a:p>
          <a:r>
            <a:rPr lang="en-US" sz="2400" b="1" i="1" dirty="0"/>
            <a:t>Business </a:t>
          </a:r>
          <a:r>
            <a:rPr lang="en-US" sz="2000" i="1" dirty="0"/>
            <a:t>strategy formulation</a:t>
          </a:r>
          <a:r>
            <a:rPr lang="en-US" sz="2000" dirty="0"/>
            <a:t> involves domain direction and navigation, or how to compete in a given area.  Usually decided by division heads and business unit managers. </a:t>
          </a:r>
        </a:p>
      </dgm:t>
    </dgm:pt>
    <dgm:pt modelId="{20A3A761-D287-43C8-992B-836024052D94}" type="parTrans" cxnId="{A411F2FC-5372-4A16-86B4-F7D2915384C2}">
      <dgm:prSet/>
      <dgm:spPr/>
      <dgm:t>
        <a:bodyPr/>
        <a:lstStyle/>
        <a:p>
          <a:endParaRPr lang="en-US"/>
        </a:p>
      </dgm:t>
    </dgm:pt>
    <dgm:pt modelId="{8F5C049F-9A8C-4F94-8A01-5A607DE3E909}" type="sibTrans" cxnId="{A411F2FC-5372-4A16-86B4-F7D2915384C2}">
      <dgm:prSet/>
      <dgm:spPr/>
      <dgm:t>
        <a:bodyPr/>
        <a:lstStyle/>
        <a:p>
          <a:endParaRPr lang="en-US"/>
        </a:p>
      </dgm:t>
    </dgm:pt>
    <dgm:pt modelId="{9318C44A-025D-467C-9EBA-059076DF7288}">
      <dgm:prSet custT="1"/>
      <dgm:spPr/>
      <dgm:t>
        <a:bodyPr/>
        <a:lstStyle/>
        <a:p>
          <a:r>
            <a:rPr lang="en-US" sz="2400" b="1" i="1" dirty="0"/>
            <a:t>Functional</a:t>
          </a:r>
          <a:r>
            <a:rPr lang="en-US" sz="2000" i="1" dirty="0"/>
            <a:t> strategy formulation</a:t>
          </a:r>
          <a:r>
            <a:rPr lang="en-US" sz="2000" dirty="0"/>
            <a:t> contains the details of how the functional areas such as marketing, operations, finance, and research should work together to achieve the business-level strategy. Decisions made by functional level managers. </a:t>
          </a:r>
        </a:p>
      </dgm:t>
    </dgm:pt>
    <dgm:pt modelId="{F4DCE4A0-F96E-4ADD-868A-F59AA85768D8}" type="parTrans" cxnId="{BEA61FF6-BD77-4469-B8A1-62AB08CA95AB}">
      <dgm:prSet/>
      <dgm:spPr/>
      <dgm:t>
        <a:bodyPr/>
        <a:lstStyle/>
        <a:p>
          <a:endParaRPr lang="en-US"/>
        </a:p>
      </dgm:t>
    </dgm:pt>
    <dgm:pt modelId="{52982DFA-1752-482E-8F7C-180A52601476}" type="sibTrans" cxnId="{BEA61FF6-BD77-4469-B8A1-62AB08CA95AB}">
      <dgm:prSet/>
      <dgm:spPr/>
      <dgm:t>
        <a:bodyPr/>
        <a:lstStyle/>
        <a:p>
          <a:endParaRPr lang="en-US"/>
        </a:p>
      </dgm:t>
    </dgm:pt>
    <dgm:pt modelId="{FC0CE6E9-839B-4584-92A2-FAF0E8D72D23}" type="pres">
      <dgm:prSet presAssocID="{011458A0-9401-43B6-9F26-0094311C84EF}" presName="vert0" presStyleCnt="0">
        <dgm:presLayoutVars>
          <dgm:dir/>
          <dgm:animOne val="branch"/>
          <dgm:animLvl val="lvl"/>
        </dgm:presLayoutVars>
      </dgm:prSet>
      <dgm:spPr/>
      <dgm:t>
        <a:bodyPr/>
        <a:lstStyle/>
        <a:p>
          <a:endParaRPr lang="en-US"/>
        </a:p>
      </dgm:t>
    </dgm:pt>
    <dgm:pt modelId="{4B09ED3F-929E-46B2-B7D4-ED2870D36111}" type="pres">
      <dgm:prSet presAssocID="{5B438C35-16F9-4598-9959-F9F85EF6C503}" presName="thickLine" presStyleLbl="alignNode1" presStyleIdx="0" presStyleCnt="4"/>
      <dgm:spPr/>
    </dgm:pt>
    <dgm:pt modelId="{4B07F3EB-385E-480A-B22F-36CC14CDDB73}" type="pres">
      <dgm:prSet presAssocID="{5B438C35-16F9-4598-9959-F9F85EF6C503}" presName="horz1" presStyleCnt="0"/>
      <dgm:spPr/>
    </dgm:pt>
    <dgm:pt modelId="{E967DEC7-C257-4E3C-91DC-402894890D43}" type="pres">
      <dgm:prSet presAssocID="{5B438C35-16F9-4598-9959-F9F85EF6C503}" presName="tx1" presStyleLbl="revTx" presStyleIdx="0" presStyleCnt="4"/>
      <dgm:spPr/>
      <dgm:t>
        <a:bodyPr/>
        <a:lstStyle/>
        <a:p>
          <a:endParaRPr lang="en-US"/>
        </a:p>
      </dgm:t>
    </dgm:pt>
    <dgm:pt modelId="{830A2016-A139-446C-BB96-BEA38CDC8A37}" type="pres">
      <dgm:prSet presAssocID="{5B438C35-16F9-4598-9959-F9F85EF6C503}" presName="vert1" presStyleCnt="0"/>
      <dgm:spPr/>
    </dgm:pt>
    <dgm:pt modelId="{19E235E1-006E-4786-AC0E-321B67FC83E9}" type="pres">
      <dgm:prSet presAssocID="{FC120F31-D2B6-438D-8532-ED3FD6A07FA5}" presName="thickLine" presStyleLbl="alignNode1" presStyleIdx="1" presStyleCnt="4"/>
      <dgm:spPr/>
    </dgm:pt>
    <dgm:pt modelId="{EDBFB188-5E16-4662-8774-FE6A7D4C4133}" type="pres">
      <dgm:prSet presAssocID="{FC120F31-D2B6-438D-8532-ED3FD6A07FA5}" presName="horz1" presStyleCnt="0"/>
      <dgm:spPr/>
    </dgm:pt>
    <dgm:pt modelId="{8E1F7640-5A1E-4F87-8E09-57BB9376B529}" type="pres">
      <dgm:prSet presAssocID="{FC120F31-D2B6-438D-8532-ED3FD6A07FA5}" presName="tx1" presStyleLbl="revTx" presStyleIdx="1" presStyleCnt="4"/>
      <dgm:spPr/>
      <dgm:t>
        <a:bodyPr/>
        <a:lstStyle/>
        <a:p>
          <a:endParaRPr lang="en-US"/>
        </a:p>
      </dgm:t>
    </dgm:pt>
    <dgm:pt modelId="{B0D7F397-F792-4F16-8357-C788D5958553}" type="pres">
      <dgm:prSet presAssocID="{FC120F31-D2B6-438D-8532-ED3FD6A07FA5}" presName="vert1" presStyleCnt="0"/>
      <dgm:spPr/>
    </dgm:pt>
    <dgm:pt modelId="{EA813813-A9D1-4AEA-B4AF-3F624A7B9BE0}" type="pres">
      <dgm:prSet presAssocID="{9B40E23E-241A-44A1-9950-B57642DFE905}" presName="thickLine" presStyleLbl="alignNode1" presStyleIdx="2" presStyleCnt="4"/>
      <dgm:spPr/>
    </dgm:pt>
    <dgm:pt modelId="{609F6AD7-715C-4BB6-8198-7CD54969CC67}" type="pres">
      <dgm:prSet presAssocID="{9B40E23E-241A-44A1-9950-B57642DFE905}" presName="horz1" presStyleCnt="0"/>
      <dgm:spPr/>
    </dgm:pt>
    <dgm:pt modelId="{68E1BFC7-973E-4364-9D51-A2AA7D20D0FD}" type="pres">
      <dgm:prSet presAssocID="{9B40E23E-241A-44A1-9950-B57642DFE905}" presName="tx1" presStyleLbl="revTx" presStyleIdx="2" presStyleCnt="4"/>
      <dgm:spPr/>
      <dgm:t>
        <a:bodyPr/>
        <a:lstStyle/>
        <a:p>
          <a:endParaRPr lang="en-US"/>
        </a:p>
      </dgm:t>
    </dgm:pt>
    <dgm:pt modelId="{8EF8B304-5074-44BF-9800-7199D7510A7E}" type="pres">
      <dgm:prSet presAssocID="{9B40E23E-241A-44A1-9950-B57642DFE905}" presName="vert1" presStyleCnt="0"/>
      <dgm:spPr/>
    </dgm:pt>
    <dgm:pt modelId="{06FE26AC-E94D-476C-ADE9-160C91CB43FE}" type="pres">
      <dgm:prSet presAssocID="{9318C44A-025D-467C-9EBA-059076DF7288}" presName="thickLine" presStyleLbl="alignNode1" presStyleIdx="3" presStyleCnt="4"/>
      <dgm:spPr/>
    </dgm:pt>
    <dgm:pt modelId="{51DCED30-485E-47EE-B295-292F7D8CE624}" type="pres">
      <dgm:prSet presAssocID="{9318C44A-025D-467C-9EBA-059076DF7288}" presName="horz1" presStyleCnt="0"/>
      <dgm:spPr/>
    </dgm:pt>
    <dgm:pt modelId="{C05A3D08-EB91-46C3-B022-D6D179176413}" type="pres">
      <dgm:prSet presAssocID="{9318C44A-025D-467C-9EBA-059076DF7288}" presName="tx1" presStyleLbl="revTx" presStyleIdx="3" presStyleCnt="4"/>
      <dgm:spPr/>
      <dgm:t>
        <a:bodyPr/>
        <a:lstStyle/>
        <a:p>
          <a:endParaRPr lang="en-US"/>
        </a:p>
      </dgm:t>
    </dgm:pt>
    <dgm:pt modelId="{6D2CC16D-BA2E-49AE-A4FD-8E090B061866}" type="pres">
      <dgm:prSet presAssocID="{9318C44A-025D-467C-9EBA-059076DF7288}" presName="vert1" presStyleCnt="0"/>
      <dgm:spPr/>
    </dgm:pt>
  </dgm:ptLst>
  <dgm:cxnLst>
    <dgm:cxn modelId="{73918DB3-EF41-4ABB-A4AD-2057A06E4E59}" srcId="{011458A0-9401-43B6-9F26-0094311C84EF}" destId="{FC120F31-D2B6-438D-8532-ED3FD6A07FA5}" srcOrd="1" destOrd="0" parTransId="{9582F0FE-D3E2-4E2F-8BA4-714E632E73AD}" sibTransId="{9649C04D-73E1-4F28-9B22-17F71674F5CA}"/>
    <dgm:cxn modelId="{5AA9055F-AD41-4DEA-986F-367ED4AF66A5}" type="presOf" srcId="{011458A0-9401-43B6-9F26-0094311C84EF}" destId="{FC0CE6E9-839B-4584-92A2-FAF0E8D72D23}" srcOrd="0" destOrd="0" presId="urn:microsoft.com/office/officeart/2008/layout/LinedList"/>
    <dgm:cxn modelId="{0B29D3CD-9FE9-4D42-9C11-C4B039B960C5}" type="presOf" srcId="{9B40E23E-241A-44A1-9950-B57642DFE905}" destId="{68E1BFC7-973E-4364-9D51-A2AA7D20D0FD}" srcOrd="0" destOrd="0" presId="urn:microsoft.com/office/officeart/2008/layout/LinedList"/>
    <dgm:cxn modelId="{63B4000E-29D2-400C-940F-46302BF62EBD}" srcId="{011458A0-9401-43B6-9F26-0094311C84EF}" destId="{5B438C35-16F9-4598-9959-F9F85EF6C503}" srcOrd="0" destOrd="0" parTransId="{7B422C68-5CF0-4A3B-BE43-B18032E29E2B}" sibTransId="{D3F3C6FD-7FC6-444A-BE03-B4FC40C71B43}"/>
    <dgm:cxn modelId="{BEA61FF6-BD77-4469-B8A1-62AB08CA95AB}" srcId="{011458A0-9401-43B6-9F26-0094311C84EF}" destId="{9318C44A-025D-467C-9EBA-059076DF7288}" srcOrd="3" destOrd="0" parTransId="{F4DCE4A0-F96E-4ADD-868A-F59AA85768D8}" sibTransId="{52982DFA-1752-482E-8F7C-180A52601476}"/>
    <dgm:cxn modelId="{8510C7EA-01C9-4B49-B18B-150E67F5AF51}" type="presOf" srcId="{FC120F31-D2B6-438D-8532-ED3FD6A07FA5}" destId="{8E1F7640-5A1E-4F87-8E09-57BB9376B529}" srcOrd="0" destOrd="0" presId="urn:microsoft.com/office/officeart/2008/layout/LinedList"/>
    <dgm:cxn modelId="{A62F20C6-AAE0-46E2-88AE-1776765E5561}" type="presOf" srcId="{9318C44A-025D-467C-9EBA-059076DF7288}" destId="{C05A3D08-EB91-46C3-B022-D6D179176413}" srcOrd="0" destOrd="0" presId="urn:microsoft.com/office/officeart/2008/layout/LinedList"/>
    <dgm:cxn modelId="{EB086FCB-36E3-4568-8013-9F9E454F50E1}" type="presOf" srcId="{5B438C35-16F9-4598-9959-F9F85EF6C503}" destId="{E967DEC7-C257-4E3C-91DC-402894890D43}" srcOrd="0" destOrd="0" presId="urn:microsoft.com/office/officeart/2008/layout/LinedList"/>
    <dgm:cxn modelId="{A411F2FC-5372-4A16-86B4-F7D2915384C2}" srcId="{011458A0-9401-43B6-9F26-0094311C84EF}" destId="{9B40E23E-241A-44A1-9950-B57642DFE905}" srcOrd="2" destOrd="0" parTransId="{20A3A761-D287-43C8-992B-836024052D94}" sibTransId="{8F5C049F-9A8C-4F94-8A01-5A607DE3E909}"/>
    <dgm:cxn modelId="{9DA282D4-2D38-4C2F-BE9B-E48C12B99354}" type="presParOf" srcId="{FC0CE6E9-839B-4584-92A2-FAF0E8D72D23}" destId="{4B09ED3F-929E-46B2-B7D4-ED2870D36111}" srcOrd="0" destOrd="0" presId="urn:microsoft.com/office/officeart/2008/layout/LinedList"/>
    <dgm:cxn modelId="{FE844E5C-ABDE-4E49-AED9-2A5EBEEE0C78}" type="presParOf" srcId="{FC0CE6E9-839B-4584-92A2-FAF0E8D72D23}" destId="{4B07F3EB-385E-480A-B22F-36CC14CDDB73}" srcOrd="1" destOrd="0" presId="urn:microsoft.com/office/officeart/2008/layout/LinedList"/>
    <dgm:cxn modelId="{4D2E8CD3-5ACE-42D9-A2DF-3092A5A7FDE6}" type="presParOf" srcId="{4B07F3EB-385E-480A-B22F-36CC14CDDB73}" destId="{E967DEC7-C257-4E3C-91DC-402894890D43}" srcOrd="0" destOrd="0" presId="urn:microsoft.com/office/officeart/2008/layout/LinedList"/>
    <dgm:cxn modelId="{8F7EEEA9-87BF-4ECE-92B5-D23F177DCBA6}" type="presParOf" srcId="{4B07F3EB-385E-480A-B22F-36CC14CDDB73}" destId="{830A2016-A139-446C-BB96-BEA38CDC8A37}" srcOrd="1" destOrd="0" presId="urn:microsoft.com/office/officeart/2008/layout/LinedList"/>
    <dgm:cxn modelId="{ADAB6E0D-692D-4CEB-88BF-89233B993BF7}" type="presParOf" srcId="{FC0CE6E9-839B-4584-92A2-FAF0E8D72D23}" destId="{19E235E1-006E-4786-AC0E-321B67FC83E9}" srcOrd="2" destOrd="0" presId="urn:microsoft.com/office/officeart/2008/layout/LinedList"/>
    <dgm:cxn modelId="{9D6E8DC0-6C56-49EF-BC13-E2A890767069}" type="presParOf" srcId="{FC0CE6E9-839B-4584-92A2-FAF0E8D72D23}" destId="{EDBFB188-5E16-4662-8774-FE6A7D4C4133}" srcOrd="3" destOrd="0" presId="urn:microsoft.com/office/officeart/2008/layout/LinedList"/>
    <dgm:cxn modelId="{05072947-3428-4F4D-A8D6-7CA27B71516B}" type="presParOf" srcId="{EDBFB188-5E16-4662-8774-FE6A7D4C4133}" destId="{8E1F7640-5A1E-4F87-8E09-57BB9376B529}" srcOrd="0" destOrd="0" presId="urn:microsoft.com/office/officeart/2008/layout/LinedList"/>
    <dgm:cxn modelId="{E7B6F517-9E1F-484F-BE19-C08AB25CC108}" type="presParOf" srcId="{EDBFB188-5E16-4662-8774-FE6A7D4C4133}" destId="{B0D7F397-F792-4F16-8357-C788D5958553}" srcOrd="1" destOrd="0" presId="urn:microsoft.com/office/officeart/2008/layout/LinedList"/>
    <dgm:cxn modelId="{B7F3D3D6-81FC-41A9-B77C-40D941BAE448}" type="presParOf" srcId="{FC0CE6E9-839B-4584-92A2-FAF0E8D72D23}" destId="{EA813813-A9D1-4AEA-B4AF-3F624A7B9BE0}" srcOrd="4" destOrd="0" presId="urn:microsoft.com/office/officeart/2008/layout/LinedList"/>
    <dgm:cxn modelId="{30A13185-0132-45B9-B29D-5B6586190D41}" type="presParOf" srcId="{FC0CE6E9-839B-4584-92A2-FAF0E8D72D23}" destId="{609F6AD7-715C-4BB6-8198-7CD54969CC67}" srcOrd="5" destOrd="0" presId="urn:microsoft.com/office/officeart/2008/layout/LinedList"/>
    <dgm:cxn modelId="{C3758217-0C7A-48AC-8B08-D77FCEA3F26B}" type="presParOf" srcId="{609F6AD7-715C-4BB6-8198-7CD54969CC67}" destId="{68E1BFC7-973E-4364-9D51-A2AA7D20D0FD}" srcOrd="0" destOrd="0" presId="urn:microsoft.com/office/officeart/2008/layout/LinedList"/>
    <dgm:cxn modelId="{F2F8AA1C-EB42-483B-8273-826A65D6AA61}" type="presParOf" srcId="{609F6AD7-715C-4BB6-8198-7CD54969CC67}" destId="{8EF8B304-5074-44BF-9800-7199D7510A7E}" srcOrd="1" destOrd="0" presId="urn:microsoft.com/office/officeart/2008/layout/LinedList"/>
    <dgm:cxn modelId="{4B27B29D-6144-454C-BC3C-729BC69AF624}" type="presParOf" srcId="{FC0CE6E9-839B-4584-92A2-FAF0E8D72D23}" destId="{06FE26AC-E94D-476C-ADE9-160C91CB43FE}" srcOrd="6" destOrd="0" presId="urn:microsoft.com/office/officeart/2008/layout/LinedList"/>
    <dgm:cxn modelId="{E25DE091-44A8-4DDB-BA04-E44CA9565CD3}" type="presParOf" srcId="{FC0CE6E9-839B-4584-92A2-FAF0E8D72D23}" destId="{51DCED30-485E-47EE-B295-292F7D8CE624}" srcOrd="7" destOrd="0" presId="urn:microsoft.com/office/officeart/2008/layout/LinedList"/>
    <dgm:cxn modelId="{7F0EA465-6524-43DB-9497-1EA6C8505C08}" type="presParOf" srcId="{51DCED30-485E-47EE-B295-292F7D8CE624}" destId="{C05A3D08-EB91-46C3-B022-D6D179176413}" srcOrd="0" destOrd="0" presId="urn:microsoft.com/office/officeart/2008/layout/LinedList"/>
    <dgm:cxn modelId="{66CFB239-10C0-4D66-9A3D-393D49A97043}" type="presParOf" srcId="{51DCED30-485E-47EE-B295-292F7D8CE624}" destId="{6D2CC16D-BA2E-49AE-A4FD-8E090B06186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32D33B-8C03-4E03-A5FF-8A70FDB5E933}" type="doc">
      <dgm:prSet loTypeId="urn:microsoft.com/office/officeart/2016/7/layout/LinearBlockProcessNumbered" loCatId="process" qsTypeId="urn:microsoft.com/office/officeart/2005/8/quickstyle/simple3" qsCatId="simple" csTypeId="urn:microsoft.com/office/officeart/2005/8/colors/accent0_2" csCatId="mainScheme"/>
      <dgm:spPr/>
      <dgm:t>
        <a:bodyPr/>
        <a:lstStyle/>
        <a:p>
          <a:endParaRPr lang="en-US"/>
        </a:p>
      </dgm:t>
    </dgm:pt>
    <dgm:pt modelId="{AA427F00-1E5C-4E80-ABB9-E80DB5FD9A4A}">
      <dgm:prSet/>
      <dgm:spPr/>
      <dgm:t>
        <a:bodyPr/>
        <a:lstStyle/>
        <a:p>
          <a:r>
            <a:rPr lang="en-US" b="1" dirty="0"/>
            <a:t>Business-level strategies are implemented at the functional level</a:t>
          </a:r>
        </a:p>
      </dgm:t>
    </dgm:pt>
    <dgm:pt modelId="{4F2CDD15-0D2C-484E-8DA1-58E3185BB273}" type="parTrans" cxnId="{82D37EBB-FA4E-4FBC-80DD-473A114C6541}">
      <dgm:prSet/>
      <dgm:spPr/>
      <dgm:t>
        <a:bodyPr/>
        <a:lstStyle/>
        <a:p>
          <a:endParaRPr lang="en-US"/>
        </a:p>
      </dgm:t>
    </dgm:pt>
    <dgm:pt modelId="{ECBD885A-2A2A-4F2F-BB5B-079C4852E30F}" type="sibTrans" cxnId="{82D37EBB-FA4E-4FBC-80DD-473A114C6541}">
      <dgm:prSet phldrT="01" phldr="0"/>
      <dgm:spPr/>
      <dgm:t>
        <a:bodyPr/>
        <a:lstStyle/>
        <a:p>
          <a:r>
            <a:rPr lang="en-US" b="1" dirty="0">
              <a:solidFill>
                <a:srgbClr val="FF0000"/>
              </a:solidFill>
            </a:rPr>
            <a:t>01</a:t>
          </a:r>
        </a:p>
      </dgm:t>
    </dgm:pt>
    <dgm:pt modelId="{3FAB61EB-662F-4476-98C3-6512D3B09787}">
      <dgm:prSet/>
      <dgm:spPr/>
      <dgm:t>
        <a:bodyPr/>
        <a:lstStyle/>
        <a:p>
          <a:r>
            <a:rPr lang="en-US" b="1" dirty="0"/>
            <a:t>Decisions made in each functional area are consistent with each other</a:t>
          </a:r>
        </a:p>
      </dgm:t>
    </dgm:pt>
    <dgm:pt modelId="{04FD8B6E-08A4-4E9C-A48D-165CA8496643}" type="parTrans" cxnId="{AA8D1329-612A-49A8-B7D1-00DEF565634B}">
      <dgm:prSet/>
      <dgm:spPr/>
      <dgm:t>
        <a:bodyPr/>
        <a:lstStyle/>
        <a:p>
          <a:endParaRPr lang="en-US"/>
        </a:p>
      </dgm:t>
    </dgm:pt>
    <dgm:pt modelId="{3869B2A9-4D41-4C2A-89F2-92E86D566812}" type="sibTrans" cxnId="{AA8D1329-612A-49A8-B7D1-00DEF565634B}">
      <dgm:prSet phldrT="02" phldr="0"/>
      <dgm:spPr/>
      <dgm:t>
        <a:bodyPr/>
        <a:lstStyle/>
        <a:p>
          <a:r>
            <a:rPr lang="en-US" b="1" dirty="0">
              <a:solidFill>
                <a:srgbClr val="0066FF"/>
              </a:solidFill>
            </a:rPr>
            <a:t>02</a:t>
          </a:r>
        </a:p>
      </dgm:t>
    </dgm:pt>
    <dgm:pt modelId="{494B7C0D-9029-4DFA-9C94-1897ADF93A62}">
      <dgm:prSet/>
      <dgm:spPr/>
      <dgm:t>
        <a:bodyPr/>
        <a:lstStyle/>
        <a:p>
          <a:r>
            <a:rPr lang="en-US" b="1" dirty="0"/>
            <a:t>Decisions made within one function are consistent with those made in other functions</a:t>
          </a:r>
        </a:p>
      </dgm:t>
    </dgm:pt>
    <dgm:pt modelId="{239EB20A-EC25-4B01-9416-7912A19E4B63}" type="parTrans" cxnId="{13681CD6-7822-4329-8629-BD73AF0E5070}">
      <dgm:prSet/>
      <dgm:spPr/>
      <dgm:t>
        <a:bodyPr/>
        <a:lstStyle/>
        <a:p>
          <a:endParaRPr lang="en-US"/>
        </a:p>
      </dgm:t>
    </dgm:pt>
    <dgm:pt modelId="{7F666EC0-9D9C-41FE-A13F-05AC96434126}" type="sibTrans" cxnId="{13681CD6-7822-4329-8629-BD73AF0E5070}">
      <dgm:prSet phldrT="03" phldr="0"/>
      <dgm:spPr/>
      <dgm:t>
        <a:bodyPr/>
        <a:lstStyle/>
        <a:p>
          <a:r>
            <a:rPr lang="en-US" b="1" dirty="0">
              <a:solidFill>
                <a:srgbClr val="FF9900"/>
              </a:solidFill>
            </a:rPr>
            <a:t>03</a:t>
          </a:r>
        </a:p>
      </dgm:t>
    </dgm:pt>
    <dgm:pt modelId="{1AF64628-5300-43DE-B261-F829AE80F82F}">
      <dgm:prSet/>
      <dgm:spPr/>
      <dgm:t>
        <a:bodyPr/>
        <a:lstStyle/>
        <a:p>
          <a:r>
            <a:rPr lang="en-US" b="1" dirty="0"/>
            <a:t>Decisions within functions are consistent with the strategies of the business</a:t>
          </a:r>
        </a:p>
      </dgm:t>
    </dgm:pt>
    <dgm:pt modelId="{65A0AF53-50E0-4987-A8C0-8BE6749A46EB}" type="parTrans" cxnId="{837EE6AC-1CE0-48C6-9188-F6526DD496DD}">
      <dgm:prSet/>
      <dgm:spPr/>
      <dgm:t>
        <a:bodyPr/>
        <a:lstStyle/>
        <a:p>
          <a:endParaRPr lang="en-US"/>
        </a:p>
      </dgm:t>
    </dgm:pt>
    <dgm:pt modelId="{2BBB5024-BFEC-48B4-9AE8-D75E3AE6785D}" type="sibTrans" cxnId="{837EE6AC-1CE0-48C6-9188-F6526DD496DD}">
      <dgm:prSet phldrT="04" phldr="0"/>
      <dgm:spPr/>
      <dgm:t>
        <a:bodyPr/>
        <a:lstStyle/>
        <a:p>
          <a:r>
            <a:rPr lang="en-US" b="1" dirty="0">
              <a:solidFill>
                <a:srgbClr val="00CC00"/>
              </a:solidFill>
            </a:rPr>
            <a:t>04</a:t>
          </a:r>
        </a:p>
      </dgm:t>
    </dgm:pt>
    <dgm:pt modelId="{F08BBC3F-10FC-4082-8DB0-A67843FB50A1}" type="pres">
      <dgm:prSet presAssocID="{EC32D33B-8C03-4E03-A5FF-8A70FDB5E933}" presName="Name0" presStyleCnt="0">
        <dgm:presLayoutVars>
          <dgm:animLvl val="lvl"/>
          <dgm:resizeHandles val="exact"/>
        </dgm:presLayoutVars>
      </dgm:prSet>
      <dgm:spPr/>
      <dgm:t>
        <a:bodyPr/>
        <a:lstStyle/>
        <a:p>
          <a:endParaRPr lang="en-US"/>
        </a:p>
      </dgm:t>
    </dgm:pt>
    <dgm:pt modelId="{F4C5BF7F-CD9C-4686-9174-A29B2F4034A2}" type="pres">
      <dgm:prSet presAssocID="{AA427F00-1E5C-4E80-ABB9-E80DB5FD9A4A}" presName="compositeNode" presStyleCnt="0">
        <dgm:presLayoutVars>
          <dgm:bulletEnabled val="1"/>
        </dgm:presLayoutVars>
      </dgm:prSet>
      <dgm:spPr/>
    </dgm:pt>
    <dgm:pt modelId="{97B095C7-298A-410E-BE3E-583AC580ABB1}" type="pres">
      <dgm:prSet presAssocID="{AA427F00-1E5C-4E80-ABB9-E80DB5FD9A4A}" presName="bgRect" presStyleLbl="alignNode1" presStyleIdx="0" presStyleCnt="4"/>
      <dgm:spPr/>
      <dgm:t>
        <a:bodyPr/>
        <a:lstStyle/>
        <a:p>
          <a:endParaRPr lang="en-US"/>
        </a:p>
      </dgm:t>
    </dgm:pt>
    <dgm:pt modelId="{576A176E-A32F-4B5C-B3AD-62BC51BE946D}" type="pres">
      <dgm:prSet presAssocID="{ECBD885A-2A2A-4F2F-BB5B-079C4852E30F}" presName="sibTransNodeRect" presStyleLbl="alignNode1" presStyleIdx="0" presStyleCnt="4">
        <dgm:presLayoutVars>
          <dgm:chMax val="0"/>
          <dgm:bulletEnabled val="1"/>
        </dgm:presLayoutVars>
      </dgm:prSet>
      <dgm:spPr/>
      <dgm:t>
        <a:bodyPr/>
        <a:lstStyle/>
        <a:p>
          <a:endParaRPr lang="en-US"/>
        </a:p>
      </dgm:t>
    </dgm:pt>
    <dgm:pt modelId="{5C7DA566-D5CB-4F0F-89DD-91705988E72F}" type="pres">
      <dgm:prSet presAssocID="{AA427F00-1E5C-4E80-ABB9-E80DB5FD9A4A}" presName="nodeRect" presStyleLbl="alignNode1" presStyleIdx="0" presStyleCnt="4">
        <dgm:presLayoutVars>
          <dgm:bulletEnabled val="1"/>
        </dgm:presLayoutVars>
      </dgm:prSet>
      <dgm:spPr/>
      <dgm:t>
        <a:bodyPr/>
        <a:lstStyle/>
        <a:p>
          <a:endParaRPr lang="en-US"/>
        </a:p>
      </dgm:t>
    </dgm:pt>
    <dgm:pt modelId="{21262007-9090-46A2-92A6-013A1DF61F34}" type="pres">
      <dgm:prSet presAssocID="{ECBD885A-2A2A-4F2F-BB5B-079C4852E30F}" presName="sibTrans" presStyleCnt="0"/>
      <dgm:spPr/>
    </dgm:pt>
    <dgm:pt modelId="{7B1F9BCF-77E6-413A-B279-4A86C33CF6A9}" type="pres">
      <dgm:prSet presAssocID="{3FAB61EB-662F-4476-98C3-6512D3B09787}" presName="compositeNode" presStyleCnt="0">
        <dgm:presLayoutVars>
          <dgm:bulletEnabled val="1"/>
        </dgm:presLayoutVars>
      </dgm:prSet>
      <dgm:spPr/>
    </dgm:pt>
    <dgm:pt modelId="{593E5028-0194-429D-9DB6-ACB577D5CBD4}" type="pres">
      <dgm:prSet presAssocID="{3FAB61EB-662F-4476-98C3-6512D3B09787}" presName="bgRect" presStyleLbl="alignNode1" presStyleIdx="1" presStyleCnt="4"/>
      <dgm:spPr/>
      <dgm:t>
        <a:bodyPr/>
        <a:lstStyle/>
        <a:p>
          <a:endParaRPr lang="en-US"/>
        </a:p>
      </dgm:t>
    </dgm:pt>
    <dgm:pt modelId="{9B5B5473-273C-4333-A30A-DA2E3E8AD6D7}" type="pres">
      <dgm:prSet presAssocID="{3869B2A9-4D41-4C2A-89F2-92E86D566812}" presName="sibTransNodeRect" presStyleLbl="alignNode1" presStyleIdx="1" presStyleCnt="4">
        <dgm:presLayoutVars>
          <dgm:chMax val="0"/>
          <dgm:bulletEnabled val="1"/>
        </dgm:presLayoutVars>
      </dgm:prSet>
      <dgm:spPr/>
      <dgm:t>
        <a:bodyPr/>
        <a:lstStyle/>
        <a:p>
          <a:endParaRPr lang="en-US"/>
        </a:p>
      </dgm:t>
    </dgm:pt>
    <dgm:pt modelId="{1DDB59B8-9EFA-4722-8F09-A64828C01C66}" type="pres">
      <dgm:prSet presAssocID="{3FAB61EB-662F-4476-98C3-6512D3B09787}" presName="nodeRect" presStyleLbl="alignNode1" presStyleIdx="1" presStyleCnt="4">
        <dgm:presLayoutVars>
          <dgm:bulletEnabled val="1"/>
        </dgm:presLayoutVars>
      </dgm:prSet>
      <dgm:spPr/>
      <dgm:t>
        <a:bodyPr/>
        <a:lstStyle/>
        <a:p>
          <a:endParaRPr lang="en-US"/>
        </a:p>
      </dgm:t>
    </dgm:pt>
    <dgm:pt modelId="{30263887-E70F-45A5-96B6-1F5CA245D311}" type="pres">
      <dgm:prSet presAssocID="{3869B2A9-4D41-4C2A-89F2-92E86D566812}" presName="sibTrans" presStyleCnt="0"/>
      <dgm:spPr/>
    </dgm:pt>
    <dgm:pt modelId="{A82DFDFA-5262-42C1-B83E-D9B205999EDC}" type="pres">
      <dgm:prSet presAssocID="{494B7C0D-9029-4DFA-9C94-1897ADF93A62}" presName="compositeNode" presStyleCnt="0">
        <dgm:presLayoutVars>
          <dgm:bulletEnabled val="1"/>
        </dgm:presLayoutVars>
      </dgm:prSet>
      <dgm:spPr/>
    </dgm:pt>
    <dgm:pt modelId="{0031E6E4-7F41-44FA-B6F5-D51D49EA7640}" type="pres">
      <dgm:prSet presAssocID="{494B7C0D-9029-4DFA-9C94-1897ADF93A62}" presName="bgRect" presStyleLbl="alignNode1" presStyleIdx="2" presStyleCnt="4"/>
      <dgm:spPr/>
      <dgm:t>
        <a:bodyPr/>
        <a:lstStyle/>
        <a:p>
          <a:endParaRPr lang="en-US"/>
        </a:p>
      </dgm:t>
    </dgm:pt>
    <dgm:pt modelId="{11B40ADC-E674-4053-BF4A-0A568167E0E1}" type="pres">
      <dgm:prSet presAssocID="{7F666EC0-9D9C-41FE-A13F-05AC96434126}" presName="sibTransNodeRect" presStyleLbl="alignNode1" presStyleIdx="2" presStyleCnt="4">
        <dgm:presLayoutVars>
          <dgm:chMax val="0"/>
          <dgm:bulletEnabled val="1"/>
        </dgm:presLayoutVars>
      </dgm:prSet>
      <dgm:spPr/>
      <dgm:t>
        <a:bodyPr/>
        <a:lstStyle/>
        <a:p>
          <a:endParaRPr lang="en-US"/>
        </a:p>
      </dgm:t>
    </dgm:pt>
    <dgm:pt modelId="{CD7B5D37-FFFE-48D6-9935-2EAF1E40B7C1}" type="pres">
      <dgm:prSet presAssocID="{494B7C0D-9029-4DFA-9C94-1897ADF93A62}" presName="nodeRect" presStyleLbl="alignNode1" presStyleIdx="2" presStyleCnt="4">
        <dgm:presLayoutVars>
          <dgm:bulletEnabled val="1"/>
        </dgm:presLayoutVars>
      </dgm:prSet>
      <dgm:spPr/>
      <dgm:t>
        <a:bodyPr/>
        <a:lstStyle/>
        <a:p>
          <a:endParaRPr lang="en-US"/>
        </a:p>
      </dgm:t>
    </dgm:pt>
    <dgm:pt modelId="{60AE40E7-405E-4FD3-BF73-A2A20098EBF7}" type="pres">
      <dgm:prSet presAssocID="{7F666EC0-9D9C-41FE-A13F-05AC96434126}" presName="sibTrans" presStyleCnt="0"/>
      <dgm:spPr/>
    </dgm:pt>
    <dgm:pt modelId="{4DFB3422-1866-4D74-B94B-49BE2A2C0359}" type="pres">
      <dgm:prSet presAssocID="{1AF64628-5300-43DE-B261-F829AE80F82F}" presName="compositeNode" presStyleCnt="0">
        <dgm:presLayoutVars>
          <dgm:bulletEnabled val="1"/>
        </dgm:presLayoutVars>
      </dgm:prSet>
      <dgm:spPr/>
    </dgm:pt>
    <dgm:pt modelId="{4EF1510B-AE54-418D-8416-F5BF10087D87}" type="pres">
      <dgm:prSet presAssocID="{1AF64628-5300-43DE-B261-F829AE80F82F}" presName="bgRect" presStyleLbl="alignNode1" presStyleIdx="3" presStyleCnt="4"/>
      <dgm:spPr/>
      <dgm:t>
        <a:bodyPr/>
        <a:lstStyle/>
        <a:p>
          <a:endParaRPr lang="en-US"/>
        </a:p>
      </dgm:t>
    </dgm:pt>
    <dgm:pt modelId="{D23F8C2E-DC63-49D6-8AC7-E9C090F7336B}" type="pres">
      <dgm:prSet presAssocID="{2BBB5024-BFEC-48B4-9AE8-D75E3AE6785D}" presName="sibTransNodeRect" presStyleLbl="alignNode1" presStyleIdx="3" presStyleCnt="4">
        <dgm:presLayoutVars>
          <dgm:chMax val="0"/>
          <dgm:bulletEnabled val="1"/>
        </dgm:presLayoutVars>
      </dgm:prSet>
      <dgm:spPr/>
      <dgm:t>
        <a:bodyPr/>
        <a:lstStyle/>
        <a:p>
          <a:endParaRPr lang="en-US"/>
        </a:p>
      </dgm:t>
    </dgm:pt>
    <dgm:pt modelId="{DD9F7C20-EB20-4B52-AD74-B4012D842693}" type="pres">
      <dgm:prSet presAssocID="{1AF64628-5300-43DE-B261-F829AE80F82F}" presName="nodeRect" presStyleLbl="alignNode1" presStyleIdx="3" presStyleCnt="4">
        <dgm:presLayoutVars>
          <dgm:bulletEnabled val="1"/>
        </dgm:presLayoutVars>
      </dgm:prSet>
      <dgm:spPr/>
      <dgm:t>
        <a:bodyPr/>
        <a:lstStyle/>
        <a:p>
          <a:endParaRPr lang="en-US"/>
        </a:p>
      </dgm:t>
    </dgm:pt>
  </dgm:ptLst>
  <dgm:cxnLst>
    <dgm:cxn modelId="{9BC5AC97-3BEF-44C3-B840-3B43C513EE16}" type="presOf" srcId="{AA427F00-1E5C-4E80-ABB9-E80DB5FD9A4A}" destId="{5C7DA566-D5CB-4F0F-89DD-91705988E72F}" srcOrd="1" destOrd="0" presId="urn:microsoft.com/office/officeart/2016/7/layout/LinearBlockProcessNumbered"/>
    <dgm:cxn modelId="{DCE28027-328A-4195-A954-5F117435F58B}" type="presOf" srcId="{494B7C0D-9029-4DFA-9C94-1897ADF93A62}" destId="{CD7B5D37-FFFE-48D6-9935-2EAF1E40B7C1}" srcOrd="1" destOrd="0" presId="urn:microsoft.com/office/officeart/2016/7/layout/LinearBlockProcessNumbered"/>
    <dgm:cxn modelId="{90BB9CCB-E369-4D81-9AB5-E55F123A1326}" type="presOf" srcId="{7F666EC0-9D9C-41FE-A13F-05AC96434126}" destId="{11B40ADC-E674-4053-BF4A-0A568167E0E1}" srcOrd="0" destOrd="0" presId="urn:microsoft.com/office/officeart/2016/7/layout/LinearBlockProcessNumbered"/>
    <dgm:cxn modelId="{FD37848D-2459-43B3-BF6A-29D9DCC286A2}" type="presOf" srcId="{3FAB61EB-662F-4476-98C3-6512D3B09787}" destId="{593E5028-0194-429D-9DB6-ACB577D5CBD4}" srcOrd="0" destOrd="0" presId="urn:microsoft.com/office/officeart/2016/7/layout/LinearBlockProcessNumbered"/>
    <dgm:cxn modelId="{83712550-17D2-4BC2-8CDB-7E221B324D14}" type="presOf" srcId="{3869B2A9-4D41-4C2A-89F2-92E86D566812}" destId="{9B5B5473-273C-4333-A30A-DA2E3E8AD6D7}" srcOrd="0" destOrd="0" presId="urn:microsoft.com/office/officeart/2016/7/layout/LinearBlockProcessNumbered"/>
    <dgm:cxn modelId="{AA8D1329-612A-49A8-B7D1-00DEF565634B}" srcId="{EC32D33B-8C03-4E03-A5FF-8A70FDB5E933}" destId="{3FAB61EB-662F-4476-98C3-6512D3B09787}" srcOrd="1" destOrd="0" parTransId="{04FD8B6E-08A4-4E9C-A48D-165CA8496643}" sibTransId="{3869B2A9-4D41-4C2A-89F2-92E86D566812}"/>
    <dgm:cxn modelId="{FA12D2E0-F89E-407A-AC02-85D500AA27D3}" type="presOf" srcId="{3FAB61EB-662F-4476-98C3-6512D3B09787}" destId="{1DDB59B8-9EFA-4722-8F09-A64828C01C66}" srcOrd="1" destOrd="0" presId="urn:microsoft.com/office/officeart/2016/7/layout/LinearBlockProcessNumbered"/>
    <dgm:cxn modelId="{6B8B5064-381B-4113-B566-A566E9BF75A1}" type="presOf" srcId="{494B7C0D-9029-4DFA-9C94-1897ADF93A62}" destId="{0031E6E4-7F41-44FA-B6F5-D51D49EA7640}" srcOrd="0" destOrd="0" presId="urn:microsoft.com/office/officeart/2016/7/layout/LinearBlockProcessNumbered"/>
    <dgm:cxn modelId="{F5F3E3DF-8508-411B-8C59-9359DEB72C68}" type="presOf" srcId="{2BBB5024-BFEC-48B4-9AE8-D75E3AE6785D}" destId="{D23F8C2E-DC63-49D6-8AC7-E9C090F7336B}" srcOrd="0" destOrd="0" presId="urn:microsoft.com/office/officeart/2016/7/layout/LinearBlockProcessNumbered"/>
    <dgm:cxn modelId="{837EE6AC-1CE0-48C6-9188-F6526DD496DD}" srcId="{EC32D33B-8C03-4E03-A5FF-8A70FDB5E933}" destId="{1AF64628-5300-43DE-B261-F829AE80F82F}" srcOrd="3" destOrd="0" parTransId="{65A0AF53-50E0-4987-A8C0-8BE6749A46EB}" sibTransId="{2BBB5024-BFEC-48B4-9AE8-D75E3AE6785D}"/>
    <dgm:cxn modelId="{2437C08E-F943-4FC5-BB8B-D3DAD09B088A}" type="presOf" srcId="{EC32D33B-8C03-4E03-A5FF-8A70FDB5E933}" destId="{F08BBC3F-10FC-4082-8DB0-A67843FB50A1}" srcOrd="0" destOrd="0" presId="urn:microsoft.com/office/officeart/2016/7/layout/LinearBlockProcessNumbered"/>
    <dgm:cxn modelId="{13681CD6-7822-4329-8629-BD73AF0E5070}" srcId="{EC32D33B-8C03-4E03-A5FF-8A70FDB5E933}" destId="{494B7C0D-9029-4DFA-9C94-1897ADF93A62}" srcOrd="2" destOrd="0" parTransId="{239EB20A-EC25-4B01-9416-7912A19E4B63}" sibTransId="{7F666EC0-9D9C-41FE-A13F-05AC96434126}"/>
    <dgm:cxn modelId="{DF82D735-10F9-4246-BFE6-D3EF18000DB1}" type="presOf" srcId="{AA427F00-1E5C-4E80-ABB9-E80DB5FD9A4A}" destId="{97B095C7-298A-410E-BE3E-583AC580ABB1}" srcOrd="0" destOrd="0" presId="urn:microsoft.com/office/officeart/2016/7/layout/LinearBlockProcessNumbered"/>
    <dgm:cxn modelId="{78399AD8-C3FF-4F0B-943E-3E27CF34B70C}" type="presOf" srcId="{ECBD885A-2A2A-4F2F-BB5B-079C4852E30F}" destId="{576A176E-A32F-4B5C-B3AD-62BC51BE946D}" srcOrd="0" destOrd="0" presId="urn:microsoft.com/office/officeart/2016/7/layout/LinearBlockProcessNumbered"/>
    <dgm:cxn modelId="{82D37EBB-FA4E-4FBC-80DD-473A114C6541}" srcId="{EC32D33B-8C03-4E03-A5FF-8A70FDB5E933}" destId="{AA427F00-1E5C-4E80-ABB9-E80DB5FD9A4A}" srcOrd="0" destOrd="0" parTransId="{4F2CDD15-0D2C-484E-8DA1-58E3185BB273}" sibTransId="{ECBD885A-2A2A-4F2F-BB5B-079C4852E30F}"/>
    <dgm:cxn modelId="{5E31EC7A-F27E-4722-BE47-429A467084AA}" type="presOf" srcId="{1AF64628-5300-43DE-B261-F829AE80F82F}" destId="{4EF1510B-AE54-418D-8416-F5BF10087D87}" srcOrd="0" destOrd="0" presId="urn:microsoft.com/office/officeart/2016/7/layout/LinearBlockProcessNumbered"/>
    <dgm:cxn modelId="{738B3DB8-C89D-4081-86DF-82F32DD53496}" type="presOf" srcId="{1AF64628-5300-43DE-B261-F829AE80F82F}" destId="{DD9F7C20-EB20-4B52-AD74-B4012D842693}" srcOrd="1" destOrd="0" presId="urn:microsoft.com/office/officeart/2016/7/layout/LinearBlockProcessNumbered"/>
    <dgm:cxn modelId="{E4B714FF-4C53-494B-9E49-68857B3080C0}" type="presParOf" srcId="{F08BBC3F-10FC-4082-8DB0-A67843FB50A1}" destId="{F4C5BF7F-CD9C-4686-9174-A29B2F4034A2}" srcOrd="0" destOrd="0" presId="urn:microsoft.com/office/officeart/2016/7/layout/LinearBlockProcessNumbered"/>
    <dgm:cxn modelId="{2FBEE3CF-8120-4D24-9CF7-EA1019BEA7D4}" type="presParOf" srcId="{F4C5BF7F-CD9C-4686-9174-A29B2F4034A2}" destId="{97B095C7-298A-410E-BE3E-583AC580ABB1}" srcOrd="0" destOrd="0" presId="urn:microsoft.com/office/officeart/2016/7/layout/LinearBlockProcessNumbered"/>
    <dgm:cxn modelId="{4BB70290-F837-46CE-8E2F-17E45C37D5EF}" type="presParOf" srcId="{F4C5BF7F-CD9C-4686-9174-A29B2F4034A2}" destId="{576A176E-A32F-4B5C-B3AD-62BC51BE946D}" srcOrd="1" destOrd="0" presId="urn:microsoft.com/office/officeart/2016/7/layout/LinearBlockProcessNumbered"/>
    <dgm:cxn modelId="{933108F1-BF29-4C56-9992-264EEE68F18A}" type="presParOf" srcId="{F4C5BF7F-CD9C-4686-9174-A29B2F4034A2}" destId="{5C7DA566-D5CB-4F0F-89DD-91705988E72F}" srcOrd="2" destOrd="0" presId="urn:microsoft.com/office/officeart/2016/7/layout/LinearBlockProcessNumbered"/>
    <dgm:cxn modelId="{8C3181D1-8FB0-4319-84E3-36DBF17B11B2}" type="presParOf" srcId="{F08BBC3F-10FC-4082-8DB0-A67843FB50A1}" destId="{21262007-9090-46A2-92A6-013A1DF61F34}" srcOrd="1" destOrd="0" presId="urn:microsoft.com/office/officeart/2016/7/layout/LinearBlockProcessNumbered"/>
    <dgm:cxn modelId="{8996BF1A-E143-442C-8260-2A6C4471C69A}" type="presParOf" srcId="{F08BBC3F-10FC-4082-8DB0-A67843FB50A1}" destId="{7B1F9BCF-77E6-413A-B279-4A86C33CF6A9}" srcOrd="2" destOrd="0" presId="urn:microsoft.com/office/officeart/2016/7/layout/LinearBlockProcessNumbered"/>
    <dgm:cxn modelId="{EBD613CC-35E0-4A9F-B9A3-288ACB6B8767}" type="presParOf" srcId="{7B1F9BCF-77E6-413A-B279-4A86C33CF6A9}" destId="{593E5028-0194-429D-9DB6-ACB577D5CBD4}" srcOrd="0" destOrd="0" presId="urn:microsoft.com/office/officeart/2016/7/layout/LinearBlockProcessNumbered"/>
    <dgm:cxn modelId="{18F3CFD4-EC97-4E8A-B079-1D3EC88256BF}" type="presParOf" srcId="{7B1F9BCF-77E6-413A-B279-4A86C33CF6A9}" destId="{9B5B5473-273C-4333-A30A-DA2E3E8AD6D7}" srcOrd="1" destOrd="0" presId="urn:microsoft.com/office/officeart/2016/7/layout/LinearBlockProcessNumbered"/>
    <dgm:cxn modelId="{0232239F-163F-44A7-8221-ED2D6073F219}" type="presParOf" srcId="{7B1F9BCF-77E6-413A-B279-4A86C33CF6A9}" destId="{1DDB59B8-9EFA-4722-8F09-A64828C01C66}" srcOrd="2" destOrd="0" presId="urn:microsoft.com/office/officeart/2016/7/layout/LinearBlockProcessNumbered"/>
    <dgm:cxn modelId="{92BC689C-623E-4336-AF61-D39D0665D74C}" type="presParOf" srcId="{F08BBC3F-10FC-4082-8DB0-A67843FB50A1}" destId="{30263887-E70F-45A5-96B6-1F5CA245D311}" srcOrd="3" destOrd="0" presId="urn:microsoft.com/office/officeart/2016/7/layout/LinearBlockProcessNumbered"/>
    <dgm:cxn modelId="{1320ABB9-E67F-45A9-880A-00ECBB5A71B4}" type="presParOf" srcId="{F08BBC3F-10FC-4082-8DB0-A67843FB50A1}" destId="{A82DFDFA-5262-42C1-B83E-D9B205999EDC}" srcOrd="4" destOrd="0" presId="urn:microsoft.com/office/officeart/2016/7/layout/LinearBlockProcessNumbered"/>
    <dgm:cxn modelId="{3876DD86-BDB0-4DED-B10C-4E656F057522}" type="presParOf" srcId="{A82DFDFA-5262-42C1-B83E-D9B205999EDC}" destId="{0031E6E4-7F41-44FA-B6F5-D51D49EA7640}" srcOrd="0" destOrd="0" presId="urn:microsoft.com/office/officeart/2016/7/layout/LinearBlockProcessNumbered"/>
    <dgm:cxn modelId="{4B908817-4839-4A1F-8D6B-E2D7CE54FB42}" type="presParOf" srcId="{A82DFDFA-5262-42C1-B83E-D9B205999EDC}" destId="{11B40ADC-E674-4053-BF4A-0A568167E0E1}" srcOrd="1" destOrd="0" presId="urn:microsoft.com/office/officeart/2016/7/layout/LinearBlockProcessNumbered"/>
    <dgm:cxn modelId="{70001CB0-A7CA-46C0-BF93-A77C7532826B}" type="presParOf" srcId="{A82DFDFA-5262-42C1-B83E-D9B205999EDC}" destId="{CD7B5D37-FFFE-48D6-9935-2EAF1E40B7C1}" srcOrd="2" destOrd="0" presId="urn:microsoft.com/office/officeart/2016/7/layout/LinearBlockProcessNumbered"/>
    <dgm:cxn modelId="{9F5839F1-B065-4117-B372-BEC44AE3DF01}" type="presParOf" srcId="{F08BBC3F-10FC-4082-8DB0-A67843FB50A1}" destId="{60AE40E7-405E-4FD3-BF73-A2A20098EBF7}" srcOrd="5" destOrd="0" presId="urn:microsoft.com/office/officeart/2016/7/layout/LinearBlockProcessNumbered"/>
    <dgm:cxn modelId="{BDAF9094-371A-4B26-A2E7-49618CFC6FD1}" type="presParOf" srcId="{F08BBC3F-10FC-4082-8DB0-A67843FB50A1}" destId="{4DFB3422-1866-4D74-B94B-49BE2A2C0359}" srcOrd="6" destOrd="0" presId="urn:microsoft.com/office/officeart/2016/7/layout/LinearBlockProcessNumbered"/>
    <dgm:cxn modelId="{CFD57242-F541-42D5-A13A-F7D57119AC0D}" type="presParOf" srcId="{4DFB3422-1866-4D74-B94B-49BE2A2C0359}" destId="{4EF1510B-AE54-418D-8416-F5BF10087D87}" srcOrd="0" destOrd="0" presId="urn:microsoft.com/office/officeart/2016/7/layout/LinearBlockProcessNumbered"/>
    <dgm:cxn modelId="{07E8F19A-A557-4721-AD3F-8B983D12308B}" type="presParOf" srcId="{4DFB3422-1866-4D74-B94B-49BE2A2C0359}" destId="{D23F8C2E-DC63-49D6-8AC7-E9C090F7336B}" srcOrd="1" destOrd="0" presId="urn:microsoft.com/office/officeart/2016/7/layout/LinearBlockProcessNumbered"/>
    <dgm:cxn modelId="{51BCCB16-DAEC-4E7D-BEDA-9B43055E4D0F}" type="presParOf" srcId="{4DFB3422-1866-4D74-B94B-49BE2A2C0359}" destId="{DD9F7C20-EB20-4B52-AD74-B4012D842693}"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E62ECC-C127-4EE2-AD96-DB140F8DF20B}" type="doc">
      <dgm:prSet loTypeId="urn:microsoft.com/office/officeart/2008/layout/LinedList" loCatId="list" qsTypeId="urn:microsoft.com/office/officeart/2005/8/quickstyle/simple3" qsCatId="simple" csTypeId="urn:microsoft.com/office/officeart/2005/8/colors/colorful4" csCatId="colorful"/>
      <dgm:spPr/>
      <dgm:t>
        <a:bodyPr/>
        <a:lstStyle/>
        <a:p>
          <a:endParaRPr lang="en-US"/>
        </a:p>
      </dgm:t>
    </dgm:pt>
    <dgm:pt modelId="{A97014B2-D34F-4075-94AF-12723C349D6E}">
      <dgm:prSet/>
      <dgm:spPr/>
      <dgm:t>
        <a:bodyPr/>
        <a:lstStyle/>
        <a:p>
          <a:r>
            <a:rPr lang="en-US" b="1" i="1" dirty="0"/>
            <a:t>Strategy implementation</a:t>
          </a:r>
          <a:r>
            <a:rPr lang="en-US" b="1" dirty="0"/>
            <a:t> </a:t>
          </a:r>
          <a:r>
            <a:rPr lang="en-US" dirty="0"/>
            <a:t>involves creating the functional strategies, systems, structures, and processes needed by the organization in achieving strategic ends.  </a:t>
          </a:r>
        </a:p>
      </dgm:t>
    </dgm:pt>
    <dgm:pt modelId="{D7BF713A-7810-4149-98FB-584125444E87}" type="parTrans" cxnId="{94F369CB-6FF9-4BC8-B177-87C76762BA43}">
      <dgm:prSet/>
      <dgm:spPr/>
      <dgm:t>
        <a:bodyPr/>
        <a:lstStyle/>
        <a:p>
          <a:endParaRPr lang="en-US"/>
        </a:p>
      </dgm:t>
    </dgm:pt>
    <dgm:pt modelId="{E793CFA0-C488-40D9-A0FE-25A696E07B1C}" type="sibTrans" cxnId="{94F369CB-6FF9-4BC8-B177-87C76762BA43}">
      <dgm:prSet/>
      <dgm:spPr/>
      <dgm:t>
        <a:bodyPr/>
        <a:lstStyle/>
        <a:p>
          <a:endParaRPr lang="en-US"/>
        </a:p>
      </dgm:t>
    </dgm:pt>
    <dgm:pt modelId="{8DC385DE-DBF8-44DD-ADA2-3294443EED2F}">
      <dgm:prSet/>
      <dgm:spPr/>
      <dgm:t>
        <a:bodyPr/>
        <a:lstStyle/>
        <a:p>
          <a:r>
            <a:rPr lang="en-US" b="1" i="1" dirty="0"/>
            <a:t>Strategic control</a:t>
          </a:r>
          <a:r>
            <a:rPr lang="en-US" b="1" dirty="0"/>
            <a:t> </a:t>
          </a:r>
          <a:r>
            <a:rPr lang="en-US" dirty="0"/>
            <a:t>refers to the processes that lead to adjustments in strategic direction, strategies, or the implementation plan when necessary. </a:t>
          </a:r>
        </a:p>
      </dgm:t>
    </dgm:pt>
    <dgm:pt modelId="{0D6C6797-A1D2-4E6B-BED6-7EFE2010DB8A}" type="parTrans" cxnId="{A0EC07E4-FEF4-4FE7-857C-F75B675F9BED}">
      <dgm:prSet/>
      <dgm:spPr/>
      <dgm:t>
        <a:bodyPr/>
        <a:lstStyle/>
        <a:p>
          <a:endParaRPr lang="en-US"/>
        </a:p>
      </dgm:t>
    </dgm:pt>
    <dgm:pt modelId="{B729473B-AF17-4F17-BFC0-47A8A398BA04}" type="sibTrans" cxnId="{A0EC07E4-FEF4-4FE7-857C-F75B675F9BED}">
      <dgm:prSet/>
      <dgm:spPr/>
      <dgm:t>
        <a:bodyPr/>
        <a:lstStyle/>
        <a:p>
          <a:endParaRPr lang="en-US"/>
        </a:p>
      </dgm:t>
    </dgm:pt>
    <dgm:pt modelId="{65129078-FA52-4F8C-AAEA-505D4014F22E}">
      <dgm:prSet/>
      <dgm:spPr/>
      <dgm:t>
        <a:bodyPr/>
        <a:lstStyle/>
        <a:p>
          <a:r>
            <a:rPr lang="en-US" b="1" i="1" dirty="0"/>
            <a:t>Strategic restructuring</a:t>
          </a:r>
          <a:r>
            <a:rPr lang="en-US" b="1" dirty="0"/>
            <a:t> </a:t>
          </a:r>
          <a:r>
            <a:rPr lang="en-US" dirty="0"/>
            <a:t>involves a renewed emphasis on what an organization does well, combined with a variety of tactics to revitalize the organization and strengthen its competitive position.</a:t>
          </a:r>
        </a:p>
      </dgm:t>
    </dgm:pt>
    <dgm:pt modelId="{A7153F69-0D3D-43BE-954D-BC833B1D5DAC}" type="parTrans" cxnId="{7E541D9E-2B31-4EFE-AA3A-B8525E59AF02}">
      <dgm:prSet/>
      <dgm:spPr/>
      <dgm:t>
        <a:bodyPr/>
        <a:lstStyle/>
        <a:p>
          <a:endParaRPr lang="en-US"/>
        </a:p>
      </dgm:t>
    </dgm:pt>
    <dgm:pt modelId="{D835EEEB-3296-4640-9CC5-2475BA250FA0}" type="sibTrans" cxnId="{7E541D9E-2B31-4EFE-AA3A-B8525E59AF02}">
      <dgm:prSet/>
      <dgm:spPr/>
      <dgm:t>
        <a:bodyPr/>
        <a:lstStyle/>
        <a:p>
          <a:endParaRPr lang="en-US"/>
        </a:p>
      </dgm:t>
    </dgm:pt>
    <dgm:pt modelId="{9574FFCB-16D4-4CDD-B974-76843ADE73BA}" type="pres">
      <dgm:prSet presAssocID="{9EE62ECC-C127-4EE2-AD96-DB140F8DF20B}" presName="vert0" presStyleCnt="0">
        <dgm:presLayoutVars>
          <dgm:dir/>
          <dgm:animOne val="branch"/>
          <dgm:animLvl val="lvl"/>
        </dgm:presLayoutVars>
      </dgm:prSet>
      <dgm:spPr/>
      <dgm:t>
        <a:bodyPr/>
        <a:lstStyle/>
        <a:p>
          <a:endParaRPr lang="en-US"/>
        </a:p>
      </dgm:t>
    </dgm:pt>
    <dgm:pt modelId="{52CAD58E-868F-4BD0-8CA6-A1702309C21A}" type="pres">
      <dgm:prSet presAssocID="{A97014B2-D34F-4075-94AF-12723C349D6E}" presName="thickLine" presStyleLbl="alignNode1" presStyleIdx="0" presStyleCnt="3"/>
      <dgm:spPr/>
    </dgm:pt>
    <dgm:pt modelId="{BFDF88EB-AA15-4010-8356-A15FB88F0465}" type="pres">
      <dgm:prSet presAssocID="{A97014B2-D34F-4075-94AF-12723C349D6E}" presName="horz1" presStyleCnt="0"/>
      <dgm:spPr/>
    </dgm:pt>
    <dgm:pt modelId="{9731AE0C-C719-428C-AA8A-ABE2838797C2}" type="pres">
      <dgm:prSet presAssocID="{A97014B2-D34F-4075-94AF-12723C349D6E}" presName="tx1" presStyleLbl="revTx" presStyleIdx="0" presStyleCnt="3"/>
      <dgm:spPr/>
      <dgm:t>
        <a:bodyPr/>
        <a:lstStyle/>
        <a:p>
          <a:endParaRPr lang="en-US"/>
        </a:p>
      </dgm:t>
    </dgm:pt>
    <dgm:pt modelId="{6CEF52E0-A71D-459C-971C-69C04C0E1994}" type="pres">
      <dgm:prSet presAssocID="{A97014B2-D34F-4075-94AF-12723C349D6E}" presName="vert1" presStyleCnt="0"/>
      <dgm:spPr/>
    </dgm:pt>
    <dgm:pt modelId="{20CD7B02-AE19-4116-80D0-CDEA3795B406}" type="pres">
      <dgm:prSet presAssocID="{8DC385DE-DBF8-44DD-ADA2-3294443EED2F}" presName="thickLine" presStyleLbl="alignNode1" presStyleIdx="1" presStyleCnt="3"/>
      <dgm:spPr/>
    </dgm:pt>
    <dgm:pt modelId="{57D8963E-A76C-4EE3-A036-FA42FFA6358C}" type="pres">
      <dgm:prSet presAssocID="{8DC385DE-DBF8-44DD-ADA2-3294443EED2F}" presName="horz1" presStyleCnt="0"/>
      <dgm:spPr/>
    </dgm:pt>
    <dgm:pt modelId="{70F39DC5-EE3E-460E-8A7C-B8A8EDFDDED5}" type="pres">
      <dgm:prSet presAssocID="{8DC385DE-DBF8-44DD-ADA2-3294443EED2F}" presName="tx1" presStyleLbl="revTx" presStyleIdx="1" presStyleCnt="3"/>
      <dgm:spPr/>
      <dgm:t>
        <a:bodyPr/>
        <a:lstStyle/>
        <a:p>
          <a:endParaRPr lang="en-US"/>
        </a:p>
      </dgm:t>
    </dgm:pt>
    <dgm:pt modelId="{EC4C3931-C303-4D2B-AA68-6462ABF935E7}" type="pres">
      <dgm:prSet presAssocID="{8DC385DE-DBF8-44DD-ADA2-3294443EED2F}" presName="vert1" presStyleCnt="0"/>
      <dgm:spPr/>
    </dgm:pt>
    <dgm:pt modelId="{EA5D97F2-C839-4F3A-A212-285BC8D3FDA3}" type="pres">
      <dgm:prSet presAssocID="{65129078-FA52-4F8C-AAEA-505D4014F22E}" presName="thickLine" presStyleLbl="alignNode1" presStyleIdx="2" presStyleCnt="3"/>
      <dgm:spPr/>
    </dgm:pt>
    <dgm:pt modelId="{0E4EAF6B-0734-4295-9471-0471E2043668}" type="pres">
      <dgm:prSet presAssocID="{65129078-FA52-4F8C-AAEA-505D4014F22E}" presName="horz1" presStyleCnt="0"/>
      <dgm:spPr/>
    </dgm:pt>
    <dgm:pt modelId="{D6E37BA3-B6E1-4B4F-B693-552BC7786357}" type="pres">
      <dgm:prSet presAssocID="{65129078-FA52-4F8C-AAEA-505D4014F22E}" presName="tx1" presStyleLbl="revTx" presStyleIdx="2" presStyleCnt="3"/>
      <dgm:spPr/>
      <dgm:t>
        <a:bodyPr/>
        <a:lstStyle/>
        <a:p>
          <a:endParaRPr lang="en-US"/>
        </a:p>
      </dgm:t>
    </dgm:pt>
    <dgm:pt modelId="{366A99E8-BDC1-4B13-95FA-3152AA733529}" type="pres">
      <dgm:prSet presAssocID="{65129078-FA52-4F8C-AAEA-505D4014F22E}" presName="vert1" presStyleCnt="0"/>
      <dgm:spPr/>
    </dgm:pt>
  </dgm:ptLst>
  <dgm:cxnLst>
    <dgm:cxn modelId="{89285C73-2EA1-4D53-AEB1-ABE1453167EA}" type="presOf" srcId="{A97014B2-D34F-4075-94AF-12723C349D6E}" destId="{9731AE0C-C719-428C-AA8A-ABE2838797C2}" srcOrd="0" destOrd="0" presId="urn:microsoft.com/office/officeart/2008/layout/LinedList"/>
    <dgm:cxn modelId="{13A3A51B-F951-4ADC-B40B-11F2CC98B8D0}" type="presOf" srcId="{8DC385DE-DBF8-44DD-ADA2-3294443EED2F}" destId="{70F39DC5-EE3E-460E-8A7C-B8A8EDFDDED5}" srcOrd="0" destOrd="0" presId="urn:microsoft.com/office/officeart/2008/layout/LinedList"/>
    <dgm:cxn modelId="{94F369CB-6FF9-4BC8-B177-87C76762BA43}" srcId="{9EE62ECC-C127-4EE2-AD96-DB140F8DF20B}" destId="{A97014B2-D34F-4075-94AF-12723C349D6E}" srcOrd="0" destOrd="0" parTransId="{D7BF713A-7810-4149-98FB-584125444E87}" sibTransId="{E793CFA0-C488-40D9-A0FE-25A696E07B1C}"/>
    <dgm:cxn modelId="{A0EC07E4-FEF4-4FE7-857C-F75B675F9BED}" srcId="{9EE62ECC-C127-4EE2-AD96-DB140F8DF20B}" destId="{8DC385DE-DBF8-44DD-ADA2-3294443EED2F}" srcOrd="1" destOrd="0" parTransId="{0D6C6797-A1D2-4E6B-BED6-7EFE2010DB8A}" sibTransId="{B729473B-AF17-4F17-BFC0-47A8A398BA04}"/>
    <dgm:cxn modelId="{0061B72F-830D-40A8-AE62-D02AAAA55AE8}" type="presOf" srcId="{65129078-FA52-4F8C-AAEA-505D4014F22E}" destId="{D6E37BA3-B6E1-4B4F-B693-552BC7786357}" srcOrd="0" destOrd="0" presId="urn:microsoft.com/office/officeart/2008/layout/LinedList"/>
    <dgm:cxn modelId="{7E541D9E-2B31-4EFE-AA3A-B8525E59AF02}" srcId="{9EE62ECC-C127-4EE2-AD96-DB140F8DF20B}" destId="{65129078-FA52-4F8C-AAEA-505D4014F22E}" srcOrd="2" destOrd="0" parTransId="{A7153F69-0D3D-43BE-954D-BC833B1D5DAC}" sibTransId="{D835EEEB-3296-4640-9CC5-2475BA250FA0}"/>
    <dgm:cxn modelId="{7FF19A5C-789C-4CA1-9082-5883AC9A80AF}" type="presOf" srcId="{9EE62ECC-C127-4EE2-AD96-DB140F8DF20B}" destId="{9574FFCB-16D4-4CDD-B974-76843ADE73BA}" srcOrd="0" destOrd="0" presId="urn:microsoft.com/office/officeart/2008/layout/LinedList"/>
    <dgm:cxn modelId="{FB8E2965-5E0F-47D7-A93B-162382D2E8F8}" type="presParOf" srcId="{9574FFCB-16D4-4CDD-B974-76843ADE73BA}" destId="{52CAD58E-868F-4BD0-8CA6-A1702309C21A}" srcOrd="0" destOrd="0" presId="urn:microsoft.com/office/officeart/2008/layout/LinedList"/>
    <dgm:cxn modelId="{65E5BD4C-F7CD-4067-A824-ECA7EA8B8BD6}" type="presParOf" srcId="{9574FFCB-16D4-4CDD-B974-76843ADE73BA}" destId="{BFDF88EB-AA15-4010-8356-A15FB88F0465}" srcOrd="1" destOrd="0" presId="urn:microsoft.com/office/officeart/2008/layout/LinedList"/>
    <dgm:cxn modelId="{E15DEEEB-1E77-4BAE-83AA-11AA2D974607}" type="presParOf" srcId="{BFDF88EB-AA15-4010-8356-A15FB88F0465}" destId="{9731AE0C-C719-428C-AA8A-ABE2838797C2}" srcOrd="0" destOrd="0" presId="urn:microsoft.com/office/officeart/2008/layout/LinedList"/>
    <dgm:cxn modelId="{640FD73F-AA79-440A-B40F-5792F55551C5}" type="presParOf" srcId="{BFDF88EB-AA15-4010-8356-A15FB88F0465}" destId="{6CEF52E0-A71D-459C-971C-69C04C0E1994}" srcOrd="1" destOrd="0" presId="urn:microsoft.com/office/officeart/2008/layout/LinedList"/>
    <dgm:cxn modelId="{A548C453-5FAC-473A-9880-FB63FAD2A0D3}" type="presParOf" srcId="{9574FFCB-16D4-4CDD-B974-76843ADE73BA}" destId="{20CD7B02-AE19-4116-80D0-CDEA3795B406}" srcOrd="2" destOrd="0" presId="urn:microsoft.com/office/officeart/2008/layout/LinedList"/>
    <dgm:cxn modelId="{02FC3EC1-4B1D-463A-9075-CC887074E948}" type="presParOf" srcId="{9574FFCB-16D4-4CDD-B974-76843ADE73BA}" destId="{57D8963E-A76C-4EE3-A036-FA42FFA6358C}" srcOrd="3" destOrd="0" presId="urn:microsoft.com/office/officeart/2008/layout/LinedList"/>
    <dgm:cxn modelId="{53DCCFD8-6BBC-480C-8A20-9F77B9CB9319}" type="presParOf" srcId="{57D8963E-A76C-4EE3-A036-FA42FFA6358C}" destId="{70F39DC5-EE3E-460E-8A7C-B8A8EDFDDED5}" srcOrd="0" destOrd="0" presId="urn:microsoft.com/office/officeart/2008/layout/LinedList"/>
    <dgm:cxn modelId="{3E274EE1-3CF9-4158-9278-9A0F9ABC7C1C}" type="presParOf" srcId="{57D8963E-A76C-4EE3-A036-FA42FFA6358C}" destId="{EC4C3931-C303-4D2B-AA68-6462ABF935E7}" srcOrd="1" destOrd="0" presId="urn:microsoft.com/office/officeart/2008/layout/LinedList"/>
    <dgm:cxn modelId="{C80D14E6-96BB-4EFD-A56B-09F0782AC619}" type="presParOf" srcId="{9574FFCB-16D4-4CDD-B974-76843ADE73BA}" destId="{EA5D97F2-C839-4F3A-A212-285BC8D3FDA3}" srcOrd="4" destOrd="0" presId="urn:microsoft.com/office/officeart/2008/layout/LinedList"/>
    <dgm:cxn modelId="{92A3A4BB-96BE-46BC-B1EA-51E40183D55F}" type="presParOf" srcId="{9574FFCB-16D4-4CDD-B974-76843ADE73BA}" destId="{0E4EAF6B-0734-4295-9471-0471E2043668}" srcOrd="5" destOrd="0" presId="urn:microsoft.com/office/officeart/2008/layout/LinedList"/>
    <dgm:cxn modelId="{01704BE5-062B-47AF-AFE2-145CAC17091A}" type="presParOf" srcId="{0E4EAF6B-0734-4295-9471-0471E2043668}" destId="{D6E37BA3-B6E1-4B4F-B693-552BC7786357}" srcOrd="0" destOrd="0" presId="urn:microsoft.com/office/officeart/2008/layout/LinedList"/>
    <dgm:cxn modelId="{9122E1F6-D3B8-4389-9382-AACBA21E50BC}" type="presParOf" srcId="{0E4EAF6B-0734-4295-9471-0471E2043668}" destId="{366A99E8-BDC1-4B13-95FA-3152AA73352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BB68EF-6ACD-47BD-9FD4-7F5411FBA8F3}" type="doc">
      <dgm:prSet loTypeId="urn:microsoft.com/office/officeart/2009/3/layout/HorizontalOrganizationChart" loCatId="hierarchy" qsTypeId="urn:microsoft.com/office/officeart/2005/8/quickstyle/simple1" qsCatId="simple" csTypeId="urn:microsoft.com/office/officeart/2005/8/colors/colorful3" csCatId="colorful" phldr="1"/>
      <dgm:spPr/>
      <dgm:t>
        <a:bodyPr/>
        <a:lstStyle/>
        <a:p>
          <a:endParaRPr lang="en-US"/>
        </a:p>
      </dgm:t>
    </dgm:pt>
    <dgm:pt modelId="{EEA88816-AE9B-44C9-A9C6-C9E51F9991A7}">
      <dgm:prSet/>
      <dgm:spPr/>
      <dgm:t>
        <a:bodyPr/>
        <a:lstStyle/>
        <a:p>
          <a:r>
            <a:rPr lang="en-US" b="1" dirty="0" smtClean="0"/>
            <a:t>Functions of feedback controls in organizations:</a:t>
          </a:r>
          <a:endParaRPr lang="en-US" b="1" dirty="0"/>
        </a:p>
      </dgm:t>
    </dgm:pt>
    <dgm:pt modelId="{1447A242-B495-4E88-A932-5674D2103E62}" type="parTrans" cxnId="{D71AF66C-70EB-427E-98C7-167AD7C6FA9F}">
      <dgm:prSet/>
      <dgm:spPr/>
      <dgm:t>
        <a:bodyPr/>
        <a:lstStyle/>
        <a:p>
          <a:endParaRPr lang="en-US"/>
        </a:p>
      </dgm:t>
    </dgm:pt>
    <dgm:pt modelId="{F10E1E10-7B6C-4440-BBD2-C7BE90217803}" type="sibTrans" cxnId="{D71AF66C-70EB-427E-98C7-167AD7C6FA9F}">
      <dgm:prSet/>
      <dgm:spPr/>
      <dgm:t>
        <a:bodyPr/>
        <a:lstStyle/>
        <a:p>
          <a:endParaRPr lang="en-US"/>
        </a:p>
      </dgm:t>
    </dgm:pt>
    <dgm:pt modelId="{C822E24B-A3F9-40F2-BD08-AC6D1942E900}">
      <dgm:prSet/>
      <dgm:spPr/>
      <dgm:t>
        <a:bodyPr/>
        <a:lstStyle/>
        <a:p>
          <a:r>
            <a:rPr lang="en-US" dirty="0" smtClean="0"/>
            <a:t> </a:t>
          </a:r>
          <a:r>
            <a:rPr lang="en-US" b="1" dirty="0" smtClean="0"/>
            <a:t>Creating specific objectives or   targets ensures that managers understand the plans and strategies that guide firm decisions</a:t>
          </a:r>
          <a:endParaRPr lang="en-US" b="1" dirty="0"/>
        </a:p>
      </dgm:t>
    </dgm:pt>
    <dgm:pt modelId="{7E8CE5C1-9A9D-4C28-A6F7-E77B1058D2D0}" type="parTrans" cxnId="{6ACA81F5-1466-4A75-B846-6FE756FF8FEF}">
      <dgm:prSet/>
      <dgm:spPr/>
      <dgm:t>
        <a:bodyPr/>
        <a:lstStyle/>
        <a:p>
          <a:endParaRPr lang="en-US"/>
        </a:p>
      </dgm:t>
    </dgm:pt>
    <dgm:pt modelId="{F1B98AF0-4620-4E2F-99C3-2F5B6B3D57E2}" type="sibTrans" cxnId="{6ACA81F5-1466-4A75-B846-6FE756FF8FEF}">
      <dgm:prSet/>
      <dgm:spPr/>
      <dgm:t>
        <a:bodyPr/>
        <a:lstStyle/>
        <a:p>
          <a:endParaRPr lang="en-US"/>
        </a:p>
      </dgm:t>
    </dgm:pt>
    <dgm:pt modelId="{9B34A802-14D9-4064-9AA3-BFC1EFC36395}">
      <dgm:prSet/>
      <dgm:spPr/>
      <dgm:t>
        <a:bodyPr/>
        <a:lstStyle/>
        <a:p>
          <a:r>
            <a:rPr lang="en-US" dirty="0" smtClean="0"/>
            <a:t> </a:t>
          </a:r>
          <a:r>
            <a:rPr lang="en-US" b="1" dirty="0" smtClean="0"/>
            <a:t>Motivate managers to pursue  organizational interests</a:t>
          </a:r>
          <a:endParaRPr lang="en-US" b="1" dirty="0"/>
        </a:p>
      </dgm:t>
    </dgm:pt>
    <dgm:pt modelId="{64B7F669-3F5B-4DF7-9AE1-7E8F9B1D3626}" type="parTrans" cxnId="{0FFF1E79-8830-4342-AC89-1D4AEBE44C28}">
      <dgm:prSet/>
      <dgm:spPr/>
      <dgm:t>
        <a:bodyPr/>
        <a:lstStyle/>
        <a:p>
          <a:endParaRPr lang="en-US"/>
        </a:p>
      </dgm:t>
    </dgm:pt>
    <dgm:pt modelId="{EF0BBD9F-872B-4AD3-8779-83456497AEC1}" type="sibTrans" cxnId="{0FFF1E79-8830-4342-AC89-1D4AEBE44C28}">
      <dgm:prSet/>
      <dgm:spPr/>
      <dgm:t>
        <a:bodyPr/>
        <a:lstStyle/>
        <a:p>
          <a:endParaRPr lang="en-US"/>
        </a:p>
      </dgm:t>
    </dgm:pt>
    <dgm:pt modelId="{266694BA-473D-4E11-9E82-2492CE26BBAB}">
      <dgm:prSet/>
      <dgm:spPr/>
      <dgm:t>
        <a:bodyPr/>
        <a:lstStyle/>
        <a:p>
          <a:r>
            <a:rPr lang="en-US" dirty="0" smtClean="0"/>
            <a:t> </a:t>
          </a:r>
          <a:r>
            <a:rPr lang="en-US" b="1" dirty="0" smtClean="0"/>
            <a:t>Help managers decide when and how to intervene to make corrections</a:t>
          </a:r>
          <a:endParaRPr lang="en-US" b="1" dirty="0"/>
        </a:p>
      </dgm:t>
    </dgm:pt>
    <dgm:pt modelId="{8D6F114A-AB90-45CC-B813-199F4B46661A}" type="parTrans" cxnId="{688A1F8A-B5DE-4637-BEE6-D5659451F67A}">
      <dgm:prSet/>
      <dgm:spPr/>
      <dgm:t>
        <a:bodyPr/>
        <a:lstStyle/>
        <a:p>
          <a:endParaRPr lang="en-US"/>
        </a:p>
      </dgm:t>
    </dgm:pt>
    <dgm:pt modelId="{81AA9738-797D-4419-AE33-FC944D2EC16B}" type="sibTrans" cxnId="{688A1F8A-B5DE-4637-BEE6-D5659451F67A}">
      <dgm:prSet/>
      <dgm:spPr/>
      <dgm:t>
        <a:bodyPr/>
        <a:lstStyle/>
        <a:p>
          <a:endParaRPr lang="en-US"/>
        </a:p>
      </dgm:t>
    </dgm:pt>
    <dgm:pt modelId="{E72B19A8-5308-4671-8449-7114F887E588}" type="pres">
      <dgm:prSet presAssocID="{05BB68EF-6ACD-47BD-9FD4-7F5411FBA8F3}" presName="hierChild1" presStyleCnt="0">
        <dgm:presLayoutVars>
          <dgm:orgChart val="1"/>
          <dgm:chPref val="1"/>
          <dgm:dir/>
          <dgm:animOne val="branch"/>
          <dgm:animLvl val="lvl"/>
          <dgm:resizeHandles/>
        </dgm:presLayoutVars>
      </dgm:prSet>
      <dgm:spPr/>
      <dgm:t>
        <a:bodyPr/>
        <a:lstStyle/>
        <a:p>
          <a:endParaRPr lang="en-US"/>
        </a:p>
      </dgm:t>
    </dgm:pt>
    <dgm:pt modelId="{1FA83E17-7A85-4D26-B93E-D33EB8974208}" type="pres">
      <dgm:prSet presAssocID="{EEA88816-AE9B-44C9-A9C6-C9E51F9991A7}" presName="hierRoot1" presStyleCnt="0">
        <dgm:presLayoutVars>
          <dgm:hierBranch val="init"/>
        </dgm:presLayoutVars>
      </dgm:prSet>
      <dgm:spPr/>
      <dgm:t>
        <a:bodyPr/>
        <a:lstStyle/>
        <a:p>
          <a:endParaRPr lang="en-US"/>
        </a:p>
      </dgm:t>
    </dgm:pt>
    <dgm:pt modelId="{BFEE98DF-E804-4613-AEA6-E896FBEF11EA}" type="pres">
      <dgm:prSet presAssocID="{EEA88816-AE9B-44C9-A9C6-C9E51F9991A7}" presName="rootComposite1" presStyleCnt="0"/>
      <dgm:spPr/>
      <dgm:t>
        <a:bodyPr/>
        <a:lstStyle/>
        <a:p>
          <a:endParaRPr lang="en-US"/>
        </a:p>
      </dgm:t>
    </dgm:pt>
    <dgm:pt modelId="{DBE3D794-9DF9-41D3-9DD3-B3DB16F35B6F}" type="pres">
      <dgm:prSet presAssocID="{EEA88816-AE9B-44C9-A9C6-C9E51F9991A7}" presName="rootText1" presStyleLbl="node0" presStyleIdx="0" presStyleCnt="4">
        <dgm:presLayoutVars>
          <dgm:chPref val="3"/>
        </dgm:presLayoutVars>
      </dgm:prSet>
      <dgm:spPr/>
      <dgm:t>
        <a:bodyPr/>
        <a:lstStyle/>
        <a:p>
          <a:endParaRPr lang="en-US"/>
        </a:p>
      </dgm:t>
    </dgm:pt>
    <dgm:pt modelId="{B8F8F31B-4C9A-4C42-8D80-6E7D5174F74A}" type="pres">
      <dgm:prSet presAssocID="{EEA88816-AE9B-44C9-A9C6-C9E51F9991A7}" presName="rootConnector1" presStyleLbl="node1" presStyleIdx="0" presStyleCnt="0"/>
      <dgm:spPr/>
      <dgm:t>
        <a:bodyPr/>
        <a:lstStyle/>
        <a:p>
          <a:endParaRPr lang="en-US"/>
        </a:p>
      </dgm:t>
    </dgm:pt>
    <dgm:pt modelId="{67B90AA1-846A-46AB-82A4-628348A998F7}" type="pres">
      <dgm:prSet presAssocID="{EEA88816-AE9B-44C9-A9C6-C9E51F9991A7}" presName="hierChild2" presStyleCnt="0"/>
      <dgm:spPr/>
      <dgm:t>
        <a:bodyPr/>
        <a:lstStyle/>
        <a:p>
          <a:endParaRPr lang="en-US"/>
        </a:p>
      </dgm:t>
    </dgm:pt>
    <dgm:pt modelId="{70807D7D-7689-47A6-8FDB-3A2B4E5F38A1}" type="pres">
      <dgm:prSet presAssocID="{EEA88816-AE9B-44C9-A9C6-C9E51F9991A7}" presName="hierChild3" presStyleCnt="0"/>
      <dgm:spPr/>
      <dgm:t>
        <a:bodyPr/>
        <a:lstStyle/>
        <a:p>
          <a:endParaRPr lang="en-US"/>
        </a:p>
      </dgm:t>
    </dgm:pt>
    <dgm:pt modelId="{65AC5514-FFD5-47EC-927F-16B9CA385EFC}" type="pres">
      <dgm:prSet presAssocID="{C822E24B-A3F9-40F2-BD08-AC6D1942E900}" presName="hierRoot1" presStyleCnt="0">
        <dgm:presLayoutVars>
          <dgm:hierBranch val="init"/>
        </dgm:presLayoutVars>
      </dgm:prSet>
      <dgm:spPr/>
      <dgm:t>
        <a:bodyPr/>
        <a:lstStyle/>
        <a:p>
          <a:endParaRPr lang="en-US"/>
        </a:p>
      </dgm:t>
    </dgm:pt>
    <dgm:pt modelId="{CE226974-9F0F-4D06-BC59-32CA39C008B5}" type="pres">
      <dgm:prSet presAssocID="{C822E24B-A3F9-40F2-BD08-AC6D1942E900}" presName="rootComposite1" presStyleCnt="0"/>
      <dgm:spPr/>
      <dgm:t>
        <a:bodyPr/>
        <a:lstStyle/>
        <a:p>
          <a:endParaRPr lang="en-US"/>
        </a:p>
      </dgm:t>
    </dgm:pt>
    <dgm:pt modelId="{31746F0A-9CA7-434F-9E69-A86BCC2555FD}" type="pres">
      <dgm:prSet presAssocID="{C822E24B-A3F9-40F2-BD08-AC6D1942E900}" presName="rootText1" presStyleLbl="node0" presStyleIdx="1" presStyleCnt="4">
        <dgm:presLayoutVars>
          <dgm:chPref val="3"/>
        </dgm:presLayoutVars>
      </dgm:prSet>
      <dgm:spPr/>
      <dgm:t>
        <a:bodyPr/>
        <a:lstStyle/>
        <a:p>
          <a:endParaRPr lang="en-US"/>
        </a:p>
      </dgm:t>
    </dgm:pt>
    <dgm:pt modelId="{C74558B7-E8E6-4FE0-A6DF-6CF57BD15668}" type="pres">
      <dgm:prSet presAssocID="{C822E24B-A3F9-40F2-BD08-AC6D1942E900}" presName="rootConnector1" presStyleLbl="node1" presStyleIdx="0" presStyleCnt="0"/>
      <dgm:spPr/>
      <dgm:t>
        <a:bodyPr/>
        <a:lstStyle/>
        <a:p>
          <a:endParaRPr lang="en-US"/>
        </a:p>
      </dgm:t>
    </dgm:pt>
    <dgm:pt modelId="{51A271D8-F7D0-407E-90B8-CBDFD5FAF9A4}" type="pres">
      <dgm:prSet presAssocID="{C822E24B-A3F9-40F2-BD08-AC6D1942E900}" presName="hierChild2" presStyleCnt="0"/>
      <dgm:spPr/>
      <dgm:t>
        <a:bodyPr/>
        <a:lstStyle/>
        <a:p>
          <a:endParaRPr lang="en-US"/>
        </a:p>
      </dgm:t>
    </dgm:pt>
    <dgm:pt modelId="{6C770D60-635B-4641-893E-3DF0C3F46F96}" type="pres">
      <dgm:prSet presAssocID="{C822E24B-A3F9-40F2-BD08-AC6D1942E900}" presName="hierChild3" presStyleCnt="0"/>
      <dgm:spPr/>
      <dgm:t>
        <a:bodyPr/>
        <a:lstStyle/>
        <a:p>
          <a:endParaRPr lang="en-US"/>
        </a:p>
      </dgm:t>
    </dgm:pt>
    <dgm:pt modelId="{F9CF57E4-19FA-4E84-AE7D-EED2E3F703AF}" type="pres">
      <dgm:prSet presAssocID="{9B34A802-14D9-4064-9AA3-BFC1EFC36395}" presName="hierRoot1" presStyleCnt="0">
        <dgm:presLayoutVars>
          <dgm:hierBranch val="init"/>
        </dgm:presLayoutVars>
      </dgm:prSet>
      <dgm:spPr/>
      <dgm:t>
        <a:bodyPr/>
        <a:lstStyle/>
        <a:p>
          <a:endParaRPr lang="en-US"/>
        </a:p>
      </dgm:t>
    </dgm:pt>
    <dgm:pt modelId="{9A0AA5BC-4CDC-4F51-8667-B6F32B308A90}" type="pres">
      <dgm:prSet presAssocID="{9B34A802-14D9-4064-9AA3-BFC1EFC36395}" presName="rootComposite1" presStyleCnt="0"/>
      <dgm:spPr/>
      <dgm:t>
        <a:bodyPr/>
        <a:lstStyle/>
        <a:p>
          <a:endParaRPr lang="en-US"/>
        </a:p>
      </dgm:t>
    </dgm:pt>
    <dgm:pt modelId="{12230779-1C41-4253-ABCE-6B99D1D60027}" type="pres">
      <dgm:prSet presAssocID="{9B34A802-14D9-4064-9AA3-BFC1EFC36395}" presName="rootText1" presStyleLbl="node0" presStyleIdx="2" presStyleCnt="4">
        <dgm:presLayoutVars>
          <dgm:chPref val="3"/>
        </dgm:presLayoutVars>
      </dgm:prSet>
      <dgm:spPr/>
      <dgm:t>
        <a:bodyPr/>
        <a:lstStyle/>
        <a:p>
          <a:endParaRPr lang="en-US"/>
        </a:p>
      </dgm:t>
    </dgm:pt>
    <dgm:pt modelId="{586B4CA6-575D-43DC-B11A-55587E462D46}" type="pres">
      <dgm:prSet presAssocID="{9B34A802-14D9-4064-9AA3-BFC1EFC36395}" presName="rootConnector1" presStyleLbl="node1" presStyleIdx="0" presStyleCnt="0"/>
      <dgm:spPr/>
      <dgm:t>
        <a:bodyPr/>
        <a:lstStyle/>
        <a:p>
          <a:endParaRPr lang="en-US"/>
        </a:p>
      </dgm:t>
    </dgm:pt>
    <dgm:pt modelId="{42BD0506-B160-4C08-9B38-10111019BC73}" type="pres">
      <dgm:prSet presAssocID="{9B34A802-14D9-4064-9AA3-BFC1EFC36395}" presName="hierChild2" presStyleCnt="0"/>
      <dgm:spPr/>
      <dgm:t>
        <a:bodyPr/>
        <a:lstStyle/>
        <a:p>
          <a:endParaRPr lang="en-US"/>
        </a:p>
      </dgm:t>
    </dgm:pt>
    <dgm:pt modelId="{C771408E-4B91-45C5-B541-C4BACCD47E11}" type="pres">
      <dgm:prSet presAssocID="{9B34A802-14D9-4064-9AA3-BFC1EFC36395}" presName="hierChild3" presStyleCnt="0"/>
      <dgm:spPr/>
      <dgm:t>
        <a:bodyPr/>
        <a:lstStyle/>
        <a:p>
          <a:endParaRPr lang="en-US"/>
        </a:p>
      </dgm:t>
    </dgm:pt>
    <dgm:pt modelId="{92383376-FDF5-475C-A1B0-67CAD1EC0F4C}" type="pres">
      <dgm:prSet presAssocID="{266694BA-473D-4E11-9E82-2492CE26BBAB}" presName="hierRoot1" presStyleCnt="0">
        <dgm:presLayoutVars>
          <dgm:hierBranch val="init"/>
        </dgm:presLayoutVars>
      </dgm:prSet>
      <dgm:spPr/>
      <dgm:t>
        <a:bodyPr/>
        <a:lstStyle/>
        <a:p>
          <a:endParaRPr lang="en-US"/>
        </a:p>
      </dgm:t>
    </dgm:pt>
    <dgm:pt modelId="{7C60EFE3-FA2F-441B-B03B-AC6788C3F8FF}" type="pres">
      <dgm:prSet presAssocID="{266694BA-473D-4E11-9E82-2492CE26BBAB}" presName="rootComposite1" presStyleCnt="0"/>
      <dgm:spPr/>
      <dgm:t>
        <a:bodyPr/>
        <a:lstStyle/>
        <a:p>
          <a:endParaRPr lang="en-US"/>
        </a:p>
      </dgm:t>
    </dgm:pt>
    <dgm:pt modelId="{E62CE58C-21DB-4A4D-9198-591287AE4059}" type="pres">
      <dgm:prSet presAssocID="{266694BA-473D-4E11-9E82-2492CE26BBAB}" presName="rootText1" presStyleLbl="node0" presStyleIdx="3" presStyleCnt="4">
        <dgm:presLayoutVars>
          <dgm:chPref val="3"/>
        </dgm:presLayoutVars>
      </dgm:prSet>
      <dgm:spPr/>
      <dgm:t>
        <a:bodyPr/>
        <a:lstStyle/>
        <a:p>
          <a:endParaRPr lang="en-US"/>
        </a:p>
      </dgm:t>
    </dgm:pt>
    <dgm:pt modelId="{6F38EFF0-955C-4FBA-BA61-DAF5016E5AB9}" type="pres">
      <dgm:prSet presAssocID="{266694BA-473D-4E11-9E82-2492CE26BBAB}" presName="rootConnector1" presStyleLbl="node1" presStyleIdx="0" presStyleCnt="0"/>
      <dgm:spPr/>
      <dgm:t>
        <a:bodyPr/>
        <a:lstStyle/>
        <a:p>
          <a:endParaRPr lang="en-US"/>
        </a:p>
      </dgm:t>
    </dgm:pt>
    <dgm:pt modelId="{FAE84D32-F651-48BD-8796-89D888F61944}" type="pres">
      <dgm:prSet presAssocID="{266694BA-473D-4E11-9E82-2492CE26BBAB}" presName="hierChild2" presStyleCnt="0"/>
      <dgm:spPr/>
      <dgm:t>
        <a:bodyPr/>
        <a:lstStyle/>
        <a:p>
          <a:endParaRPr lang="en-US"/>
        </a:p>
      </dgm:t>
    </dgm:pt>
    <dgm:pt modelId="{C3EFED2C-CC2D-44CA-B272-C422E8F82047}" type="pres">
      <dgm:prSet presAssocID="{266694BA-473D-4E11-9E82-2492CE26BBAB}" presName="hierChild3" presStyleCnt="0"/>
      <dgm:spPr/>
      <dgm:t>
        <a:bodyPr/>
        <a:lstStyle/>
        <a:p>
          <a:endParaRPr lang="en-US"/>
        </a:p>
      </dgm:t>
    </dgm:pt>
  </dgm:ptLst>
  <dgm:cxnLst>
    <dgm:cxn modelId="{688A1F8A-B5DE-4637-BEE6-D5659451F67A}" srcId="{05BB68EF-6ACD-47BD-9FD4-7F5411FBA8F3}" destId="{266694BA-473D-4E11-9E82-2492CE26BBAB}" srcOrd="3" destOrd="0" parTransId="{8D6F114A-AB90-45CC-B813-199F4B46661A}" sibTransId="{81AA9738-797D-4419-AE33-FC944D2EC16B}"/>
    <dgm:cxn modelId="{0FFF1E79-8830-4342-AC89-1D4AEBE44C28}" srcId="{05BB68EF-6ACD-47BD-9FD4-7F5411FBA8F3}" destId="{9B34A802-14D9-4064-9AA3-BFC1EFC36395}" srcOrd="2" destOrd="0" parTransId="{64B7F669-3F5B-4DF7-9AE1-7E8F9B1D3626}" sibTransId="{EF0BBD9F-872B-4AD3-8779-83456497AEC1}"/>
    <dgm:cxn modelId="{6A034CE6-53FC-40FC-B5BC-3F9B561AC52B}" type="presOf" srcId="{9B34A802-14D9-4064-9AA3-BFC1EFC36395}" destId="{586B4CA6-575D-43DC-B11A-55587E462D46}" srcOrd="1" destOrd="0" presId="urn:microsoft.com/office/officeart/2009/3/layout/HorizontalOrganizationChart"/>
    <dgm:cxn modelId="{D71AF66C-70EB-427E-98C7-167AD7C6FA9F}" srcId="{05BB68EF-6ACD-47BD-9FD4-7F5411FBA8F3}" destId="{EEA88816-AE9B-44C9-A9C6-C9E51F9991A7}" srcOrd="0" destOrd="0" parTransId="{1447A242-B495-4E88-A932-5674D2103E62}" sibTransId="{F10E1E10-7B6C-4440-BBD2-C7BE90217803}"/>
    <dgm:cxn modelId="{5B5F3CE7-4A16-4404-9943-2224794B7CFE}" type="presOf" srcId="{266694BA-473D-4E11-9E82-2492CE26BBAB}" destId="{E62CE58C-21DB-4A4D-9198-591287AE4059}" srcOrd="0" destOrd="0" presId="urn:microsoft.com/office/officeart/2009/3/layout/HorizontalOrganizationChart"/>
    <dgm:cxn modelId="{04C3E982-1F46-4FC7-8F05-A6DEF8CE0421}" type="presOf" srcId="{9B34A802-14D9-4064-9AA3-BFC1EFC36395}" destId="{12230779-1C41-4253-ABCE-6B99D1D60027}" srcOrd="0" destOrd="0" presId="urn:microsoft.com/office/officeart/2009/3/layout/HorizontalOrganizationChart"/>
    <dgm:cxn modelId="{F6C9F687-5EFA-4CAB-AB12-89BFDA34AB30}" type="presOf" srcId="{C822E24B-A3F9-40F2-BD08-AC6D1942E900}" destId="{31746F0A-9CA7-434F-9E69-A86BCC2555FD}" srcOrd="0" destOrd="0" presId="urn:microsoft.com/office/officeart/2009/3/layout/HorizontalOrganizationChart"/>
    <dgm:cxn modelId="{27024074-0BE2-494E-BDB8-8C5D10593159}" type="presOf" srcId="{C822E24B-A3F9-40F2-BD08-AC6D1942E900}" destId="{C74558B7-E8E6-4FE0-A6DF-6CF57BD15668}" srcOrd="1" destOrd="0" presId="urn:microsoft.com/office/officeart/2009/3/layout/HorizontalOrganizationChart"/>
    <dgm:cxn modelId="{05E4D538-BC03-4F69-8E33-EA93B944BB04}" type="presOf" srcId="{EEA88816-AE9B-44C9-A9C6-C9E51F9991A7}" destId="{B8F8F31B-4C9A-4C42-8D80-6E7D5174F74A}" srcOrd="1" destOrd="0" presId="urn:microsoft.com/office/officeart/2009/3/layout/HorizontalOrganizationChart"/>
    <dgm:cxn modelId="{FB4A9E28-586D-4F5B-9E73-91F0E0FC0133}" type="presOf" srcId="{EEA88816-AE9B-44C9-A9C6-C9E51F9991A7}" destId="{DBE3D794-9DF9-41D3-9DD3-B3DB16F35B6F}" srcOrd="0" destOrd="0" presId="urn:microsoft.com/office/officeart/2009/3/layout/HorizontalOrganizationChart"/>
    <dgm:cxn modelId="{6ACA81F5-1466-4A75-B846-6FE756FF8FEF}" srcId="{05BB68EF-6ACD-47BD-9FD4-7F5411FBA8F3}" destId="{C822E24B-A3F9-40F2-BD08-AC6D1942E900}" srcOrd="1" destOrd="0" parTransId="{7E8CE5C1-9A9D-4C28-A6F7-E77B1058D2D0}" sibTransId="{F1B98AF0-4620-4E2F-99C3-2F5B6B3D57E2}"/>
    <dgm:cxn modelId="{2CC0AD62-401D-4C7C-A40D-8404F5DF569E}" type="presOf" srcId="{266694BA-473D-4E11-9E82-2492CE26BBAB}" destId="{6F38EFF0-955C-4FBA-BA61-DAF5016E5AB9}" srcOrd="1" destOrd="0" presId="urn:microsoft.com/office/officeart/2009/3/layout/HorizontalOrganizationChart"/>
    <dgm:cxn modelId="{F6FFBA9D-44ED-43F0-BF5C-63BDE5BC8193}" type="presOf" srcId="{05BB68EF-6ACD-47BD-9FD4-7F5411FBA8F3}" destId="{E72B19A8-5308-4671-8449-7114F887E588}" srcOrd="0" destOrd="0" presId="urn:microsoft.com/office/officeart/2009/3/layout/HorizontalOrganizationChart"/>
    <dgm:cxn modelId="{907E84C5-A20D-4792-89C9-1E49D82DD66B}" type="presParOf" srcId="{E72B19A8-5308-4671-8449-7114F887E588}" destId="{1FA83E17-7A85-4D26-B93E-D33EB8974208}" srcOrd="0" destOrd="0" presId="urn:microsoft.com/office/officeart/2009/3/layout/HorizontalOrganizationChart"/>
    <dgm:cxn modelId="{C8C5DDF1-4F26-4F00-9424-42F93E48BF4D}" type="presParOf" srcId="{1FA83E17-7A85-4D26-B93E-D33EB8974208}" destId="{BFEE98DF-E804-4613-AEA6-E896FBEF11EA}" srcOrd="0" destOrd="0" presId="urn:microsoft.com/office/officeart/2009/3/layout/HorizontalOrganizationChart"/>
    <dgm:cxn modelId="{BE5F7E8B-81A5-4CED-9287-CB8B9B5679E2}" type="presParOf" srcId="{BFEE98DF-E804-4613-AEA6-E896FBEF11EA}" destId="{DBE3D794-9DF9-41D3-9DD3-B3DB16F35B6F}" srcOrd="0" destOrd="0" presId="urn:microsoft.com/office/officeart/2009/3/layout/HorizontalOrganizationChart"/>
    <dgm:cxn modelId="{3D3F8224-9BF7-46E6-BB61-13A81FFC9874}" type="presParOf" srcId="{BFEE98DF-E804-4613-AEA6-E896FBEF11EA}" destId="{B8F8F31B-4C9A-4C42-8D80-6E7D5174F74A}" srcOrd="1" destOrd="0" presId="urn:microsoft.com/office/officeart/2009/3/layout/HorizontalOrganizationChart"/>
    <dgm:cxn modelId="{D59F16C5-723D-4959-9379-3D4F41BAB40C}" type="presParOf" srcId="{1FA83E17-7A85-4D26-B93E-D33EB8974208}" destId="{67B90AA1-846A-46AB-82A4-628348A998F7}" srcOrd="1" destOrd="0" presId="urn:microsoft.com/office/officeart/2009/3/layout/HorizontalOrganizationChart"/>
    <dgm:cxn modelId="{A233ED68-C9C1-439D-A56C-C06255A1CD40}" type="presParOf" srcId="{1FA83E17-7A85-4D26-B93E-D33EB8974208}" destId="{70807D7D-7689-47A6-8FDB-3A2B4E5F38A1}" srcOrd="2" destOrd="0" presId="urn:microsoft.com/office/officeart/2009/3/layout/HorizontalOrganizationChart"/>
    <dgm:cxn modelId="{088C171D-7648-4C8C-8878-5C91BD294888}" type="presParOf" srcId="{E72B19A8-5308-4671-8449-7114F887E588}" destId="{65AC5514-FFD5-47EC-927F-16B9CA385EFC}" srcOrd="1" destOrd="0" presId="urn:microsoft.com/office/officeart/2009/3/layout/HorizontalOrganizationChart"/>
    <dgm:cxn modelId="{40C44972-88A8-4883-B603-453DA7497A94}" type="presParOf" srcId="{65AC5514-FFD5-47EC-927F-16B9CA385EFC}" destId="{CE226974-9F0F-4D06-BC59-32CA39C008B5}" srcOrd="0" destOrd="0" presId="urn:microsoft.com/office/officeart/2009/3/layout/HorizontalOrganizationChart"/>
    <dgm:cxn modelId="{4834B489-BC9C-4575-8020-97E461E4181D}" type="presParOf" srcId="{CE226974-9F0F-4D06-BC59-32CA39C008B5}" destId="{31746F0A-9CA7-434F-9E69-A86BCC2555FD}" srcOrd="0" destOrd="0" presId="urn:microsoft.com/office/officeart/2009/3/layout/HorizontalOrganizationChart"/>
    <dgm:cxn modelId="{B55181F3-39C3-4818-9C8D-1991D0ABB490}" type="presParOf" srcId="{CE226974-9F0F-4D06-BC59-32CA39C008B5}" destId="{C74558B7-E8E6-4FE0-A6DF-6CF57BD15668}" srcOrd="1" destOrd="0" presId="urn:microsoft.com/office/officeart/2009/3/layout/HorizontalOrganizationChart"/>
    <dgm:cxn modelId="{647B3A86-4055-4664-A146-E6097625F52B}" type="presParOf" srcId="{65AC5514-FFD5-47EC-927F-16B9CA385EFC}" destId="{51A271D8-F7D0-407E-90B8-CBDFD5FAF9A4}" srcOrd="1" destOrd="0" presId="urn:microsoft.com/office/officeart/2009/3/layout/HorizontalOrganizationChart"/>
    <dgm:cxn modelId="{A69CC6B3-F9DD-4D5F-9E75-E8FBE8DF7F84}" type="presParOf" srcId="{65AC5514-FFD5-47EC-927F-16B9CA385EFC}" destId="{6C770D60-635B-4641-893E-3DF0C3F46F96}" srcOrd="2" destOrd="0" presId="urn:microsoft.com/office/officeart/2009/3/layout/HorizontalOrganizationChart"/>
    <dgm:cxn modelId="{69B74C82-37F6-4CB2-8783-9149B186840E}" type="presParOf" srcId="{E72B19A8-5308-4671-8449-7114F887E588}" destId="{F9CF57E4-19FA-4E84-AE7D-EED2E3F703AF}" srcOrd="2" destOrd="0" presId="urn:microsoft.com/office/officeart/2009/3/layout/HorizontalOrganizationChart"/>
    <dgm:cxn modelId="{2A5B1090-D197-4439-A926-445C55779657}" type="presParOf" srcId="{F9CF57E4-19FA-4E84-AE7D-EED2E3F703AF}" destId="{9A0AA5BC-4CDC-4F51-8667-B6F32B308A90}" srcOrd="0" destOrd="0" presId="urn:microsoft.com/office/officeart/2009/3/layout/HorizontalOrganizationChart"/>
    <dgm:cxn modelId="{0406A37A-3583-4834-9E5A-0277F30C62DF}" type="presParOf" srcId="{9A0AA5BC-4CDC-4F51-8667-B6F32B308A90}" destId="{12230779-1C41-4253-ABCE-6B99D1D60027}" srcOrd="0" destOrd="0" presId="urn:microsoft.com/office/officeart/2009/3/layout/HorizontalOrganizationChart"/>
    <dgm:cxn modelId="{A0AE7774-9ABA-410E-915F-0ED921DEDACF}" type="presParOf" srcId="{9A0AA5BC-4CDC-4F51-8667-B6F32B308A90}" destId="{586B4CA6-575D-43DC-B11A-55587E462D46}" srcOrd="1" destOrd="0" presId="urn:microsoft.com/office/officeart/2009/3/layout/HorizontalOrganizationChart"/>
    <dgm:cxn modelId="{FD1DF756-3942-4CCE-80FA-54FCEB866863}" type="presParOf" srcId="{F9CF57E4-19FA-4E84-AE7D-EED2E3F703AF}" destId="{42BD0506-B160-4C08-9B38-10111019BC73}" srcOrd="1" destOrd="0" presId="urn:microsoft.com/office/officeart/2009/3/layout/HorizontalOrganizationChart"/>
    <dgm:cxn modelId="{7307DAE6-364B-4FB6-B623-FECEA5CBE7A0}" type="presParOf" srcId="{F9CF57E4-19FA-4E84-AE7D-EED2E3F703AF}" destId="{C771408E-4B91-45C5-B541-C4BACCD47E11}" srcOrd="2" destOrd="0" presId="urn:microsoft.com/office/officeart/2009/3/layout/HorizontalOrganizationChart"/>
    <dgm:cxn modelId="{0AC7421D-7F8A-41E5-9B83-603E18AADE70}" type="presParOf" srcId="{E72B19A8-5308-4671-8449-7114F887E588}" destId="{92383376-FDF5-475C-A1B0-67CAD1EC0F4C}" srcOrd="3" destOrd="0" presId="urn:microsoft.com/office/officeart/2009/3/layout/HorizontalOrganizationChart"/>
    <dgm:cxn modelId="{FF0612A4-0049-4AEA-849C-E733BBF8C825}" type="presParOf" srcId="{92383376-FDF5-475C-A1B0-67CAD1EC0F4C}" destId="{7C60EFE3-FA2F-441B-B03B-AC6788C3F8FF}" srcOrd="0" destOrd="0" presId="urn:microsoft.com/office/officeart/2009/3/layout/HorizontalOrganizationChart"/>
    <dgm:cxn modelId="{C0FFDBCE-7DD7-4A2F-992A-CD9A4E0060CB}" type="presParOf" srcId="{7C60EFE3-FA2F-441B-B03B-AC6788C3F8FF}" destId="{E62CE58C-21DB-4A4D-9198-591287AE4059}" srcOrd="0" destOrd="0" presId="urn:microsoft.com/office/officeart/2009/3/layout/HorizontalOrganizationChart"/>
    <dgm:cxn modelId="{D6C24322-C9F8-481A-BEF5-A22564709917}" type="presParOf" srcId="{7C60EFE3-FA2F-441B-B03B-AC6788C3F8FF}" destId="{6F38EFF0-955C-4FBA-BA61-DAF5016E5AB9}" srcOrd="1" destOrd="0" presId="urn:microsoft.com/office/officeart/2009/3/layout/HorizontalOrganizationChart"/>
    <dgm:cxn modelId="{6C2B5261-974D-4A29-9B65-A1A3ACE126A4}" type="presParOf" srcId="{92383376-FDF5-475C-A1B0-67CAD1EC0F4C}" destId="{FAE84D32-F651-48BD-8796-89D888F61944}" srcOrd="1" destOrd="0" presId="urn:microsoft.com/office/officeart/2009/3/layout/HorizontalOrganizationChart"/>
    <dgm:cxn modelId="{D754B625-DFD4-4FCB-83D0-1DFA225E088C}" type="presParOf" srcId="{92383376-FDF5-475C-A1B0-67CAD1EC0F4C}" destId="{C3EFED2C-CC2D-44CA-B272-C422E8F82047}"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F232A6-6140-47A1-937F-5B6923A3661F}" type="doc">
      <dgm:prSet loTypeId="urn:microsoft.com/office/officeart/2005/8/layout/vProcess5" loCatId="process" qsTypeId="urn:microsoft.com/office/officeart/2005/8/quickstyle/simple3" qsCatId="simple" csTypeId="urn:microsoft.com/office/officeart/2005/8/colors/colorful4" csCatId="colorful" phldr="1"/>
      <dgm:spPr/>
      <dgm:t>
        <a:bodyPr/>
        <a:lstStyle/>
        <a:p>
          <a:endParaRPr lang="en-US"/>
        </a:p>
      </dgm:t>
    </dgm:pt>
    <dgm:pt modelId="{25870E52-37CA-45CE-8D5C-DEADBFAB6296}">
      <dgm:prSet custT="1"/>
      <dgm:spPr/>
      <dgm:t>
        <a:bodyPr/>
        <a:lstStyle/>
        <a:p>
          <a:pPr algn="l"/>
          <a:r>
            <a:rPr lang="en-US" sz="1400" b="1" dirty="0"/>
            <a:t>The BSC suggests that we view </a:t>
          </a:r>
          <a:r>
            <a:rPr lang="en-US" sz="1400" b="1" dirty="0" smtClean="0"/>
            <a:t>the organization </a:t>
          </a:r>
          <a:r>
            <a:rPr lang="en-US" sz="1400" b="1" dirty="0"/>
            <a:t>from four perspectives, and to develop objectives, measures (KPIs), targets, and initiatives (actions) relative to each of these points of view: </a:t>
          </a:r>
        </a:p>
      </dgm:t>
    </dgm:pt>
    <dgm:pt modelId="{A68272D6-98C2-43DD-AAF6-183153F8E9A6}" type="parTrans" cxnId="{2A328717-C4A4-4A76-851F-3B06D3E0EE56}">
      <dgm:prSet/>
      <dgm:spPr/>
      <dgm:t>
        <a:bodyPr/>
        <a:lstStyle/>
        <a:p>
          <a:endParaRPr lang="en-US"/>
        </a:p>
      </dgm:t>
    </dgm:pt>
    <dgm:pt modelId="{7ACBE078-7556-4AD5-BD5C-54E23AC8A1C5}" type="sibTrans" cxnId="{2A328717-C4A4-4A76-851F-3B06D3E0EE56}">
      <dgm:prSet/>
      <dgm:spPr>
        <a:solidFill>
          <a:schemeClr val="accent2">
            <a:alpha val="90000"/>
          </a:schemeClr>
        </a:solidFill>
      </dgm:spPr>
      <dgm:t>
        <a:bodyPr/>
        <a:lstStyle/>
        <a:p>
          <a:endParaRPr lang="en-US" dirty="0"/>
        </a:p>
      </dgm:t>
    </dgm:pt>
    <dgm:pt modelId="{1076D9BA-C441-4174-937E-6A410A871F8E}">
      <dgm:prSet/>
      <dgm:spPr/>
      <dgm:t>
        <a:bodyPr/>
        <a:lstStyle/>
        <a:p>
          <a:r>
            <a:rPr lang="en-US" b="1" dirty="0"/>
            <a:t>Financial:</a:t>
          </a:r>
          <a:r>
            <a:rPr lang="en-US" dirty="0"/>
            <a:t> often renamed Stewardship or other more appropriate name in the public sector, this perspective views organizational financial performance and the use of financial resources</a:t>
          </a:r>
        </a:p>
      </dgm:t>
    </dgm:pt>
    <dgm:pt modelId="{70C52763-6F77-4544-BC21-12FBD941D1DE}" type="parTrans" cxnId="{EE1DA163-FC6A-4CB2-A8FC-F95D5CFE78EE}">
      <dgm:prSet/>
      <dgm:spPr/>
      <dgm:t>
        <a:bodyPr/>
        <a:lstStyle/>
        <a:p>
          <a:endParaRPr lang="en-US"/>
        </a:p>
      </dgm:t>
    </dgm:pt>
    <dgm:pt modelId="{A848664C-8E6E-4098-B39B-6F184993E949}" type="sibTrans" cxnId="{EE1DA163-FC6A-4CB2-A8FC-F95D5CFE78EE}">
      <dgm:prSet/>
      <dgm:spPr>
        <a:solidFill>
          <a:srgbClr val="FF9900">
            <a:alpha val="90000"/>
          </a:srgbClr>
        </a:solidFill>
      </dgm:spPr>
      <dgm:t>
        <a:bodyPr/>
        <a:lstStyle/>
        <a:p>
          <a:endParaRPr lang="en-US" dirty="0"/>
        </a:p>
      </dgm:t>
    </dgm:pt>
    <dgm:pt modelId="{F911E4F6-4FF5-4865-ABFC-9736994BFC6F}">
      <dgm:prSet/>
      <dgm:spPr/>
      <dgm:t>
        <a:bodyPr/>
        <a:lstStyle/>
        <a:p>
          <a:r>
            <a:rPr lang="en-US" b="1" dirty="0"/>
            <a:t>Customer/Stakeholder:</a:t>
          </a:r>
          <a:r>
            <a:rPr lang="en-US" dirty="0"/>
            <a:t> this perspective views organizational performance from the point of view the customer or other key stakeholders that the organization is designed to serve</a:t>
          </a:r>
        </a:p>
      </dgm:t>
    </dgm:pt>
    <dgm:pt modelId="{DE15FB23-1AD5-45CF-93F4-C50868CEF058}" type="parTrans" cxnId="{EF506711-49C9-4446-BF35-49D66BF2A3A9}">
      <dgm:prSet/>
      <dgm:spPr/>
      <dgm:t>
        <a:bodyPr/>
        <a:lstStyle/>
        <a:p>
          <a:endParaRPr lang="en-US"/>
        </a:p>
      </dgm:t>
    </dgm:pt>
    <dgm:pt modelId="{555DF179-4355-4874-82FD-F2DA02F80C6E}" type="sibTrans" cxnId="{EF506711-49C9-4446-BF35-49D66BF2A3A9}">
      <dgm:prSet/>
      <dgm:spPr>
        <a:solidFill>
          <a:srgbClr val="FF9900">
            <a:alpha val="90000"/>
          </a:srgbClr>
        </a:solidFill>
      </dgm:spPr>
      <dgm:t>
        <a:bodyPr/>
        <a:lstStyle/>
        <a:p>
          <a:endParaRPr lang="en-US" dirty="0"/>
        </a:p>
      </dgm:t>
    </dgm:pt>
    <dgm:pt modelId="{21F95441-5F87-410E-8842-CAF1C2792C7B}">
      <dgm:prSet/>
      <dgm:spPr/>
      <dgm:t>
        <a:bodyPr/>
        <a:lstStyle/>
        <a:p>
          <a:r>
            <a:rPr lang="en-US" b="1" dirty="0"/>
            <a:t>Internal Process:</a:t>
          </a:r>
          <a:r>
            <a:rPr lang="en-US" dirty="0"/>
            <a:t> views organizational performance through the lenses of the quality and efficiency related to our product or services or other key business processes</a:t>
          </a:r>
        </a:p>
      </dgm:t>
    </dgm:pt>
    <dgm:pt modelId="{7110C528-CCB2-4E49-9F82-07F69BC04EAD}" type="parTrans" cxnId="{D1A72897-93FA-4740-8473-95398729B129}">
      <dgm:prSet/>
      <dgm:spPr/>
      <dgm:t>
        <a:bodyPr/>
        <a:lstStyle/>
        <a:p>
          <a:endParaRPr lang="en-US"/>
        </a:p>
      </dgm:t>
    </dgm:pt>
    <dgm:pt modelId="{0B8AB48A-372F-4740-A7BE-8D13B91CFB0A}" type="sibTrans" cxnId="{D1A72897-93FA-4740-8473-95398729B129}">
      <dgm:prSet/>
      <dgm:spPr>
        <a:solidFill>
          <a:srgbClr val="FF9900">
            <a:alpha val="90000"/>
          </a:srgbClr>
        </a:solidFill>
      </dgm:spPr>
      <dgm:t>
        <a:bodyPr/>
        <a:lstStyle/>
        <a:p>
          <a:endParaRPr lang="en-US" dirty="0"/>
        </a:p>
      </dgm:t>
    </dgm:pt>
    <dgm:pt modelId="{6C572FC3-2940-40CA-8C54-C25EE3D59AE8}">
      <dgm:prSet/>
      <dgm:spPr/>
      <dgm:t>
        <a:bodyPr/>
        <a:lstStyle/>
        <a:p>
          <a:r>
            <a:rPr lang="en-US" b="1" dirty="0"/>
            <a:t>Organizational Capacity (originally called Learning and Growth):</a:t>
          </a:r>
          <a:r>
            <a:rPr lang="en-US" dirty="0"/>
            <a:t> views organizational performance through the lenses of human capital, infrastructure, technology, culture and other capacities that are key to breakthrough performance</a:t>
          </a:r>
        </a:p>
      </dgm:t>
    </dgm:pt>
    <dgm:pt modelId="{BB265BAA-BE14-4F7B-93C0-DB0812849990}" type="parTrans" cxnId="{DF6151F6-7FE3-4F82-A7B6-4C615D0133C6}">
      <dgm:prSet/>
      <dgm:spPr/>
      <dgm:t>
        <a:bodyPr/>
        <a:lstStyle/>
        <a:p>
          <a:endParaRPr lang="en-US"/>
        </a:p>
      </dgm:t>
    </dgm:pt>
    <dgm:pt modelId="{91D180D9-25DB-4D7E-98BA-9C804A7B890A}" type="sibTrans" cxnId="{DF6151F6-7FE3-4F82-A7B6-4C615D0133C6}">
      <dgm:prSet/>
      <dgm:spPr/>
      <dgm:t>
        <a:bodyPr/>
        <a:lstStyle/>
        <a:p>
          <a:endParaRPr lang="en-US"/>
        </a:p>
      </dgm:t>
    </dgm:pt>
    <dgm:pt modelId="{560F44C4-2CDD-468E-9547-6CE60F739290}" type="pres">
      <dgm:prSet presAssocID="{FEF232A6-6140-47A1-937F-5B6923A3661F}" presName="outerComposite" presStyleCnt="0">
        <dgm:presLayoutVars>
          <dgm:chMax val="5"/>
          <dgm:dir/>
          <dgm:resizeHandles val="exact"/>
        </dgm:presLayoutVars>
      </dgm:prSet>
      <dgm:spPr/>
      <dgm:t>
        <a:bodyPr/>
        <a:lstStyle/>
        <a:p>
          <a:endParaRPr lang="en-US"/>
        </a:p>
      </dgm:t>
    </dgm:pt>
    <dgm:pt modelId="{3B71429C-8D41-46C0-83A8-F1F8B723F4EF}" type="pres">
      <dgm:prSet presAssocID="{FEF232A6-6140-47A1-937F-5B6923A3661F}" presName="dummyMaxCanvas" presStyleCnt="0">
        <dgm:presLayoutVars/>
      </dgm:prSet>
      <dgm:spPr/>
    </dgm:pt>
    <dgm:pt modelId="{B95A1D98-E535-41AA-B7FB-4611434D929F}" type="pres">
      <dgm:prSet presAssocID="{FEF232A6-6140-47A1-937F-5B6923A3661F}" presName="FiveNodes_1" presStyleLbl="node1" presStyleIdx="0" presStyleCnt="5" custLinFactNeighborY="2720">
        <dgm:presLayoutVars>
          <dgm:bulletEnabled val="1"/>
        </dgm:presLayoutVars>
      </dgm:prSet>
      <dgm:spPr/>
      <dgm:t>
        <a:bodyPr/>
        <a:lstStyle/>
        <a:p>
          <a:endParaRPr lang="en-US"/>
        </a:p>
      </dgm:t>
    </dgm:pt>
    <dgm:pt modelId="{A1AD477D-DDC9-42B1-B651-684FA9EC3DF5}" type="pres">
      <dgm:prSet presAssocID="{FEF232A6-6140-47A1-937F-5B6923A3661F}" presName="FiveNodes_2" presStyleLbl="node1" presStyleIdx="1" presStyleCnt="5">
        <dgm:presLayoutVars>
          <dgm:bulletEnabled val="1"/>
        </dgm:presLayoutVars>
      </dgm:prSet>
      <dgm:spPr/>
      <dgm:t>
        <a:bodyPr/>
        <a:lstStyle/>
        <a:p>
          <a:endParaRPr lang="en-US"/>
        </a:p>
      </dgm:t>
    </dgm:pt>
    <dgm:pt modelId="{F18E2CA5-3F62-43C5-8DCB-B38E0E8BE343}" type="pres">
      <dgm:prSet presAssocID="{FEF232A6-6140-47A1-937F-5B6923A3661F}" presName="FiveNodes_3" presStyleLbl="node1" presStyleIdx="2" presStyleCnt="5">
        <dgm:presLayoutVars>
          <dgm:bulletEnabled val="1"/>
        </dgm:presLayoutVars>
      </dgm:prSet>
      <dgm:spPr/>
      <dgm:t>
        <a:bodyPr/>
        <a:lstStyle/>
        <a:p>
          <a:endParaRPr lang="en-US"/>
        </a:p>
      </dgm:t>
    </dgm:pt>
    <dgm:pt modelId="{104FE3BF-4477-44AC-9A5E-6CF4F85A83F3}" type="pres">
      <dgm:prSet presAssocID="{FEF232A6-6140-47A1-937F-5B6923A3661F}" presName="FiveNodes_4" presStyleLbl="node1" presStyleIdx="3" presStyleCnt="5">
        <dgm:presLayoutVars>
          <dgm:bulletEnabled val="1"/>
        </dgm:presLayoutVars>
      </dgm:prSet>
      <dgm:spPr/>
      <dgm:t>
        <a:bodyPr/>
        <a:lstStyle/>
        <a:p>
          <a:endParaRPr lang="en-US"/>
        </a:p>
      </dgm:t>
    </dgm:pt>
    <dgm:pt modelId="{84D35067-E26B-4835-9EE5-61865636AF49}" type="pres">
      <dgm:prSet presAssocID="{FEF232A6-6140-47A1-937F-5B6923A3661F}" presName="FiveNodes_5" presStyleLbl="node1" presStyleIdx="4" presStyleCnt="5">
        <dgm:presLayoutVars>
          <dgm:bulletEnabled val="1"/>
        </dgm:presLayoutVars>
      </dgm:prSet>
      <dgm:spPr/>
      <dgm:t>
        <a:bodyPr/>
        <a:lstStyle/>
        <a:p>
          <a:endParaRPr lang="en-US"/>
        </a:p>
      </dgm:t>
    </dgm:pt>
    <dgm:pt modelId="{C71ECD5F-D4BD-46F6-AA37-5B79832E0D43}" type="pres">
      <dgm:prSet presAssocID="{FEF232A6-6140-47A1-937F-5B6923A3661F}" presName="FiveConn_1-2" presStyleLbl="fgAccFollowNode1" presStyleIdx="0" presStyleCnt="4">
        <dgm:presLayoutVars>
          <dgm:bulletEnabled val="1"/>
        </dgm:presLayoutVars>
      </dgm:prSet>
      <dgm:spPr/>
      <dgm:t>
        <a:bodyPr/>
        <a:lstStyle/>
        <a:p>
          <a:endParaRPr lang="en-US"/>
        </a:p>
      </dgm:t>
    </dgm:pt>
    <dgm:pt modelId="{76A534F7-E0D9-4A7D-9A9E-C16D92E20748}" type="pres">
      <dgm:prSet presAssocID="{FEF232A6-6140-47A1-937F-5B6923A3661F}" presName="FiveConn_2-3" presStyleLbl="fgAccFollowNode1" presStyleIdx="1" presStyleCnt="4">
        <dgm:presLayoutVars>
          <dgm:bulletEnabled val="1"/>
        </dgm:presLayoutVars>
      </dgm:prSet>
      <dgm:spPr/>
      <dgm:t>
        <a:bodyPr/>
        <a:lstStyle/>
        <a:p>
          <a:endParaRPr lang="en-US"/>
        </a:p>
      </dgm:t>
    </dgm:pt>
    <dgm:pt modelId="{2F55D855-13EE-4EF6-83EB-2EF23B42351C}" type="pres">
      <dgm:prSet presAssocID="{FEF232A6-6140-47A1-937F-5B6923A3661F}" presName="FiveConn_3-4" presStyleLbl="fgAccFollowNode1" presStyleIdx="2" presStyleCnt="4">
        <dgm:presLayoutVars>
          <dgm:bulletEnabled val="1"/>
        </dgm:presLayoutVars>
      </dgm:prSet>
      <dgm:spPr/>
      <dgm:t>
        <a:bodyPr/>
        <a:lstStyle/>
        <a:p>
          <a:endParaRPr lang="en-US"/>
        </a:p>
      </dgm:t>
    </dgm:pt>
    <dgm:pt modelId="{2B92C83A-388B-4C6B-8141-8A46965C53AB}" type="pres">
      <dgm:prSet presAssocID="{FEF232A6-6140-47A1-937F-5B6923A3661F}" presName="FiveConn_4-5" presStyleLbl="fgAccFollowNode1" presStyleIdx="3" presStyleCnt="4">
        <dgm:presLayoutVars>
          <dgm:bulletEnabled val="1"/>
        </dgm:presLayoutVars>
      </dgm:prSet>
      <dgm:spPr/>
      <dgm:t>
        <a:bodyPr/>
        <a:lstStyle/>
        <a:p>
          <a:endParaRPr lang="en-US"/>
        </a:p>
      </dgm:t>
    </dgm:pt>
    <dgm:pt modelId="{66B78292-FFEC-4534-B57B-24C8A370AD3A}" type="pres">
      <dgm:prSet presAssocID="{FEF232A6-6140-47A1-937F-5B6923A3661F}" presName="FiveNodes_1_text" presStyleLbl="node1" presStyleIdx="4" presStyleCnt="5">
        <dgm:presLayoutVars>
          <dgm:bulletEnabled val="1"/>
        </dgm:presLayoutVars>
      </dgm:prSet>
      <dgm:spPr/>
      <dgm:t>
        <a:bodyPr/>
        <a:lstStyle/>
        <a:p>
          <a:endParaRPr lang="en-US"/>
        </a:p>
      </dgm:t>
    </dgm:pt>
    <dgm:pt modelId="{6190B761-1CDA-4728-9F35-9F7586913127}" type="pres">
      <dgm:prSet presAssocID="{FEF232A6-6140-47A1-937F-5B6923A3661F}" presName="FiveNodes_2_text" presStyleLbl="node1" presStyleIdx="4" presStyleCnt="5">
        <dgm:presLayoutVars>
          <dgm:bulletEnabled val="1"/>
        </dgm:presLayoutVars>
      </dgm:prSet>
      <dgm:spPr/>
      <dgm:t>
        <a:bodyPr/>
        <a:lstStyle/>
        <a:p>
          <a:endParaRPr lang="en-US"/>
        </a:p>
      </dgm:t>
    </dgm:pt>
    <dgm:pt modelId="{E3FBA115-09C5-4CAD-8485-4F7D694B53F0}" type="pres">
      <dgm:prSet presAssocID="{FEF232A6-6140-47A1-937F-5B6923A3661F}" presName="FiveNodes_3_text" presStyleLbl="node1" presStyleIdx="4" presStyleCnt="5">
        <dgm:presLayoutVars>
          <dgm:bulletEnabled val="1"/>
        </dgm:presLayoutVars>
      </dgm:prSet>
      <dgm:spPr/>
      <dgm:t>
        <a:bodyPr/>
        <a:lstStyle/>
        <a:p>
          <a:endParaRPr lang="en-US"/>
        </a:p>
      </dgm:t>
    </dgm:pt>
    <dgm:pt modelId="{3CB089CF-0D59-4F99-9782-47ECFDE605D3}" type="pres">
      <dgm:prSet presAssocID="{FEF232A6-6140-47A1-937F-5B6923A3661F}" presName="FiveNodes_4_text" presStyleLbl="node1" presStyleIdx="4" presStyleCnt="5">
        <dgm:presLayoutVars>
          <dgm:bulletEnabled val="1"/>
        </dgm:presLayoutVars>
      </dgm:prSet>
      <dgm:spPr/>
      <dgm:t>
        <a:bodyPr/>
        <a:lstStyle/>
        <a:p>
          <a:endParaRPr lang="en-US"/>
        </a:p>
      </dgm:t>
    </dgm:pt>
    <dgm:pt modelId="{A49551EA-CF3F-41EE-8FC4-65CB7864C8FE}" type="pres">
      <dgm:prSet presAssocID="{FEF232A6-6140-47A1-937F-5B6923A3661F}" presName="FiveNodes_5_text" presStyleLbl="node1" presStyleIdx="4" presStyleCnt="5">
        <dgm:presLayoutVars>
          <dgm:bulletEnabled val="1"/>
        </dgm:presLayoutVars>
      </dgm:prSet>
      <dgm:spPr/>
      <dgm:t>
        <a:bodyPr/>
        <a:lstStyle/>
        <a:p>
          <a:endParaRPr lang="en-US"/>
        </a:p>
      </dgm:t>
    </dgm:pt>
  </dgm:ptLst>
  <dgm:cxnLst>
    <dgm:cxn modelId="{ACBE5FF7-B89F-4E9B-AD17-72FDC9544C4A}" type="presOf" srcId="{25870E52-37CA-45CE-8D5C-DEADBFAB6296}" destId="{66B78292-FFEC-4534-B57B-24C8A370AD3A}" srcOrd="1" destOrd="0" presId="urn:microsoft.com/office/officeart/2005/8/layout/vProcess5"/>
    <dgm:cxn modelId="{2A328717-C4A4-4A76-851F-3B06D3E0EE56}" srcId="{FEF232A6-6140-47A1-937F-5B6923A3661F}" destId="{25870E52-37CA-45CE-8D5C-DEADBFAB6296}" srcOrd="0" destOrd="0" parTransId="{A68272D6-98C2-43DD-AAF6-183153F8E9A6}" sibTransId="{7ACBE078-7556-4AD5-BD5C-54E23AC8A1C5}"/>
    <dgm:cxn modelId="{4499FFBD-EF84-4AA4-8792-AC5BE7891177}" type="presOf" srcId="{F911E4F6-4FF5-4865-ABFC-9736994BFC6F}" destId="{F18E2CA5-3F62-43C5-8DCB-B38E0E8BE343}" srcOrd="0" destOrd="0" presId="urn:microsoft.com/office/officeart/2005/8/layout/vProcess5"/>
    <dgm:cxn modelId="{21D5B4D0-649C-47AB-983A-99CABF84A273}" type="presOf" srcId="{555DF179-4355-4874-82FD-F2DA02F80C6E}" destId="{2F55D855-13EE-4EF6-83EB-2EF23B42351C}" srcOrd="0" destOrd="0" presId="urn:microsoft.com/office/officeart/2005/8/layout/vProcess5"/>
    <dgm:cxn modelId="{B5B1E809-7B44-4DE5-8186-F1E7960D6546}" type="presOf" srcId="{0B8AB48A-372F-4740-A7BE-8D13B91CFB0A}" destId="{2B92C83A-388B-4C6B-8141-8A46965C53AB}" srcOrd="0" destOrd="0" presId="urn:microsoft.com/office/officeart/2005/8/layout/vProcess5"/>
    <dgm:cxn modelId="{EE1DA163-FC6A-4CB2-A8FC-F95D5CFE78EE}" srcId="{FEF232A6-6140-47A1-937F-5B6923A3661F}" destId="{1076D9BA-C441-4174-937E-6A410A871F8E}" srcOrd="1" destOrd="0" parTransId="{70C52763-6F77-4544-BC21-12FBD941D1DE}" sibTransId="{A848664C-8E6E-4098-B39B-6F184993E949}"/>
    <dgm:cxn modelId="{D1A72897-93FA-4740-8473-95398729B129}" srcId="{FEF232A6-6140-47A1-937F-5B6923A3661F}" destId="{21F95441-5F87-410E-8842-CAF1C2792C7B}" srcOrd="3" destOrd="0" parTransId="{7110C528-CCB2-4E49-9F82-07F69BC04EAD}" sibTransId="{0B8AB48A-372F-4740-A7BE-8D13B91CFB0A}"/>
    <dgm:cxn modelId="{00A7EBF9-61E5-42CB-86FF-4ED5F8E29F64}" type="presOf" srcId="{1076D9BA-C441-4174-937E-6A410A871F8E}" destId="{A1AD477D-DDC9-42B1-B651-684FA9EC3DF5}" srcOrd="0" destOrd="0" presId="urn:microsoft.com/office/officeart/2005/8/layout/vProcess5"/>
    <dgm:cxn modelId="{6A4EFAC5-B6BB-4F55-AF1B-1D03698E763C}" type="presOf" srcId="{21F95441-5F87-410E-8842-CAF1C2792C7B}" destId="{104FE3BF-4477-44AC-9A5E-6CF4F85A83F3}" srcOrd="0" destOrd="0" presId="urn:microsoft.com/office/officeart/2005/8/layout/vProcess5"/>
    <dgm:cxn modelId="{DF6151F6-7FE3-4F82-A7B6-4C615D0133C6}" srcId="{FEF232A6-6140-47A1-937F-5B6923A3661F}" destId="{6C572FC3-2940-40CA-8C54-C25EE3D59AE8}" srcOrd="4" destOrd="0" parTransId="{BB265BAA-BE14-4F7B-93C0-DB0812849990}" sibTransId="{91D180D9-25DB-4D7E-98BA-9C804A7B890A}"/>
    <dgm:cxn modelId="{5A647410-CBBD-441F-82A3-E8B6B3A763C4}" type="presOf" srcId="{7ACBE078-7556-4AD5-BD5C-54E23AC8A1C5}" destId="{C71ECD5F-D4BD-46F6-AA37-5B79832E0D43}" srcOrd="0" destOrd="0" presId="urn:microsoft.com/office/officeart/2005/8/layout/vProcess5"/>
    <dgm:cxn modelId="{AE6A0FF9-B230-461E-8127-6BE40F8F40FC}" type="presOf" srcId="{6C572FC3-2940-40CA-8C54-C25EE3D59AE8}" destId="{A49551EA-CF3F-41EE-8FC4-65CB7864C8FE}" srcOrd="1" destOrd="0" presId="urn:microsoft.com/office/officeart/2005/8/layout/vProcess5"/>
    <dgm:cxn modelId="{EF506711-49C9-4446-BF35-49D66BF2A3A9}" srcId="{FEF232A6-6140-47A1-937F-5B6923A3661F}" destId="{F911E4F6-4FF5-4865-ABFC-9736994BFC6F}" srcOrd="2" destOrd="0" parTransId="{DE15FB23-1AD5-45CF-93F4-C50868CEF058}" sibTransId="{555DF179-4355-4874-82FD-F2DA02F80C6E}"/>
    <dgm:cxn modelId="{3997D04F-BAE5-48D1-A4A7-3E092D80D75A}" type="presOf" srcId="{FEF232A6-6140-47A1-937F-5B6923A3661F}" destId="{560F44C4-2CDD-468E-9547-6CE60F739290}" srcOrd="0" destOrd="0" presId="urn:microsoft.com/office/officeart/2005/8/layout/vProcess5"/>
    <dgm:cxn modelId="{E309B597-77DF-4FB9-8040-352234D41A93}" type="presOf" srcId="{1076D9BA-C441-4174-937E-6A410A871F8E}" destId="{6190B761-1CDA-4728-9F35-9F7586913127}" srcOrd="1" destOrd="0" presId="urn:microsoft.com/office/officeart/2005/8/layout/vProcess5"/>
    <dgm:cxn modelId="{A0E2439B-2C9E-400C-A23D-8C9A2C400F44}" type="presOf" srcId="{25870E52-37CA-45CE-8D5C-DEADBFAB6296}" destId="{B95A1D98-E535-41AA-B7FB-4611434D929F}" srcOrd="0" destOrd="0" presId="urn:microsoft.com/office/officeart/2005/8/layout/vProcess5"/>
    <dgm:cxn modelId="{C57332B0-066E-40EE-ABB7-FED1D237E8AF}" type="presOf" srcId="{21F95441-5F87-410E-8842-CAF1C2792C7B}" destId="{3CB089CF-0D59-4F99-9782-47ECFDE605D3}" srcOrd="1" destOrd="0" presId="urn:microsoft.com/office/officeart/2005/8/layout/vProcess5"/>
    <dgm:cxn modelId="{F04A3B91-2E9B-44E4-8406-E432D0D14EBB}" type="presOf" srcId="{6C572FC3-2940-40CA-8C54-C25EE3D59AE8}" destId="{84D35067-E26B-4835-9EE5-61865636AF49}" srcOrd="0" destOrd="0" presId="urn:microsoft.com/office/officeart/2005/8/layout/vProcess5"/>
    <dgm:cxn modelId="{B9FCFF76-1848-4DF2-918B-E9019823AD75}" type="presOf" srcId="{F911E4F6-4FF5-4865-ABFC-9736994BFC6F}" destId="{E3FBA115-09C5-4CAD-8485-4F7D694B53F0}" srcOrd="1" destOrd="0" presId="urn:microsoft.com/office/officeart/2005/8/layout/vProcess5"/>
    <dgm:cxn modelId="{E3C655F6-8E86-49F1-ABB7-53907B212524}" type="presOf" srcId="{A848664C-8E6E-4098-B39B-6F184993E949}" destId="{76A534F7-E0D9-4A7D-9A9E-C16D92E20748}" srcOrd="0" destOrd="0" presId="urn:microsoft.com/office/officeart/2005/8/layout/vProcess5"/>
    <dgm:cxn modelId="{AB22171D-FB68-438B-A74C-9AC93894F2D1}" type="presParOf" srcId="{560F44C4-2CDD-468E-9547-6CE60F739290}" destId="{3B71429C-8D41-46C0-83A8-F1F8B723F4EF}" srcOrd="0" destOrd="0" presId="urn:microsoft.com/office/officeart/2005/8/layout/vProcess5"/>
    <dgm:cxn modelId="{52653798-7333-4539-9576-6EA20E03629E}" type="presParOf" srcId="{560F44C4-2CDD-468E-9547-6CE60F739290}" destId="{B95A1D98-E535-41AA-B7FB-4611434D929F}" srcOrd="1" destOrd="0" presId="urn:microsoft.com/office/officeart/2005/8/layout/vProcess5"/>
    <dgm:cxn modelId="{C2424821-1842-4C68-9AF0-AFF8B83143E3}" type="presParOf" srcId="{560F44C4-2CDD-468E-9547-6CE60F739290}" destId="{A1AD477D-DDC9-42B1-B651-684FA9EC3DF5}" srcOrd="2" destOrd="0" presId="urn:microsoft.com/office/officeart/2005/8/layout/vProcess5"/>
    <dgm:cxn modelId="{DD8E56D8-3489-480D-BDC0-E890C335B6EC}" type="presParOf" srcId="{560F44C4-2CDD-468E-9547-6CE60F739290}" destId="{F18E2CA5-3F62-43C5-8DCB-B38E0E8BE343}" srcOrd="3" destOrd="0" presId="urn:microsoft.com/office/officeart/2005/8/layout/vProcess5"/>
    <dgm:cxn modelId="{10EFD498-0C03-4FE3-BA98-018A9F59949A}" type="presParOf" srcId="{560F44C4-2CDD-468E-9547-6CE60F739290}" destId="{104FE3BF-4477-44AC-9A5E-6CF4F85A83F3}" srcOrd="4" destOrd="0" presId="urn:microsoft.com/office/officeart/2005/8/layout/vProcess5"/>
    <dgm:cxn modelId="{950847D1-A15C-4BBE-B837-318177B7B5F9}" type="presParOf" srcId="{560F44C4-2CDD-468E-9547-6CE60F739290}" destId="{84D35067-E26B-4835-9EE5-61865636AF49}" srcOrd="5" destOrd="0" presId="urn:microsoft.com/office/officeart/2005/8/layout/vProcess5"/>
    <dgm:cxn modelId="{A0C99750-FAC3-46BC-8F0E-DB7F45FBD135}" type="presParOf" srcId="{560F44C4-2CDD-468E-9547-6CE60F739290}" destId="{C71ECD5F-D4BD-46F6-AA37-5B79832E0D43}" srcOrd="6" destOrd="0" presId="urn:microsoft.com/office/officeart/2005/8/layout/vProcess5"/>
    <dgm:cxn modelId="{049055F9-04D9-4FE4-9C0B-FA92DA2607B7}" type="presParOf" srcId="{560F44C4-2CDD-468E-9547-6CE60F739290}" destId="{76A534F7-E0D9-4A7D-9A9E-C16D92E20748}" srcOrd="7" destOrd="0" presId="urn:microsoft.com/office/officeart/2005/8/layout/vProcess5"/>
    <dgm:cxn modelId="{481F368D-2F37-44D9-A2E8-248D048B79EA}" type="presParOf" srcId="{560F44C4-2CDD-468E-9547-6CE60F739290}" destId="{2F55D855-13EE-4EF6-83EB-2EF23B42351C}" srcOrd="8" destOrd="0" presId="urn:microsoft.com/office/officeart/2005/8/layout/vProcess5"/>
    <dgm:cxn modelId="{6EE97D33-2039-4BB7-A9D3-7BCB080EB906}" type="presParOf" srcId="{560F44C4-2CDD-468E-9547-6CE60F739290}" destId="{2B92C83A-388B-4C6B-8141-8A46965C53AB}" srcOrd="9" destOrd="0" presId="urn:microsoft.com/office/officeart/2005/8/layout/vProcess5"/>
    <dgm:cxn modelId="{786E12C0-1928-4EB8-9FC5-4E286951A575}" type="presParOf" srcId="{560F44C4-2CDD-468E-9547-6CE60F739290}" destId="{66B78292-FFEC-4534-B57B-24C8A370AD3A}" srcOrd="10" destOrd="0" presId="urn:microsoft.com/office/officeart/2005/8/layout/vProcess5"/>
    <dgm:cxn modelId="{4C787E36-164E-4DF7-B224-1C7AC7432EF7}" type="presParOf" srcId="{560F44C4-2CDD-468E-9547-6CE60F739290}" destId="{6190B761-1CDA-4728-9F35-9F7586913127}" srcOrd="11" destOrd="0" presId="urn:microsoft.com/office/officeart/2005/8/layout/vProcess5"/>
    <dgm:cxn modelId="{FC9B53F8-77F9-4050-ABD6-12DF164590A6}" type="presParOf" srcId="{560F44C4-2CDD-468E-9547-6CE60F739290}" destId="{E3FBA115-09C5-4CAD-8485-4F7D694B53F0}" srcOrd="12" destOrd="0" presId="urn:microsoft.com/office/officeart/2005/8/layout/vProcess5"/>
    <dgm:cxn modelId="{3BA4EAAC-8739-42D1-84A4-D063482A6507}" type="presParOf" srcId="{560F44C4-2CDD-468E-9547-6CE60F739290}" destId="{3CB089CF-0D59-4F99-9782-47ECFDE605D3}" srcOrd="13" destOrd="0" presId="urn:microsoft.com/office/officeart/2005/8/layout/vProcess5"/>
    <dgm:cxn modelId="{0C2BDC6A-C64E-4AAC-BCFB-66F77D08B15F}" type="presParOf" srcId="{560F44C4-2CDD-468E-9547-6CE60F739290}" destId="{A49551EA-CF3F-41EE-8FC4-65CB7864C8F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306E7-A134-4B31-A21B-4BEBB90F2DBA}">
      <dsp:nvSpPr>
        <dsp:cNvPr id="0" name=""/>
        <dsp:cNvSpPr/>
      </dsp:nvSpPr>
      <dsp:spPr>
        <a:xfrm>
          <a:off x="0" y="0"/>
          <a:ext cx="6290226" cy="0"/>
        </a:xfrm>
        <a:prstGeom prst="line">
          <a:avLst/>
        </a:prstGeom>
        <a:gradFill rotWithShape="0">
          <a:gsLst>
            <a:gs pos="0">
              <a:schemeClr val="accent2">
                <a:shade val="50000"/>
                <a:hueOff val="0"/>
                <a:satOff val="0"/>
                <a:lumOff val="0"/>
                <a:alphaOff val="0"/>
                <a:tint val="96000"/>
                <a:satMod val="100000"/>
                <a:lumMod val="104000"/>
              </a:schemeClr>
            </a:gs>
            <a:gs pos="78000">
              <a:schemeClr val="accent2">
                <a:shade val="50000"/>
                <a:hueOff val="0"/>
                <a:satOff val="0"/>
                <a:lumOff val="0"/>
                <a:alphaOff val="0"/>
                <a:shade val="100000"/>
                <a:satMod val="110000"/>
                <a:lumMod val="100000"/>
              </a:schemeClr>
            </a:gs>
          </a:gsLst>
          <a:lin ang="5400000" scaled="0"/>
        </a:gradFill>
        <a:ln w="9525" cap="flat" cmpd="sng" algn="ctr">
          <a:solidFill>
            <a:schemeClr val="accent2">
              <a:shade val="50000"/>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55942D24-04FA-4A5D-ADB5-A4EE74DF64E9}">
      <dsp:nvSpPr>
        <dsp:cNvPr id="0" name=""/>
        <dsp:cNvSpPr/>
      </dsp:nvSpPr>
      <dsp:spPr>
        <a:xfrm>
          <a:off x="0" y="0"/>
          <a:ext cx="6290226" cy="2723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1" u="none" kern="1200" dirty="0"/>
            <a:t>Generic Strategies </a:t>
          </a:r>
          <a:r>
            <a:rPr lang="en-US" sz="3200" kern="1200" dirty="0"/>
            <a:t>- </a:t>
          </a:r>
          <a:r>
            <a:rPr lang="en-US" sz="3200" b="1" i="1" u="sng" kern="1200" dirty="0" smtClean="0"/>
            <a:t>How</a:t>
          </a:r>
          <a:r>
            <a:rPr lang="en-US" sz="3200" kern="1200" dirty="0" smtClean="0"/>
            <a:t> </a:t>
          </a:r>
          <a:r>
            <a:rPr lang="en-US" sz="3200" kern="1200" dirty="0"/>
            <a:t>the firm intends to position itself to create value for its customers in ways that are different from those of competitors</a:t>
          </a:r>
        </a:p>
      </dsp:txBody>
      <dsp:txXfrm>
        <a:off x="0" y="0"/>
        <a:ext cx="6290226" cy="2723872"/>
      </dsp:txXfrm>
    </dsp:sp>
    <dsp:sp modelId="{6AD67CB3-0505-420E-86CD-D47373296616}">
      <dsp:nvSpPr>
        <dsp:cNvPr id="0" name=""/>
        <dsp:cNvSpPr/>
      </dsp:nvSpPr>
      <dsp:spPr>
        <a:xfrm>
          <a:off x="0" y="2723872"/>
          <a:ext cx="6290226" cy="0"/>
        </a:xfrm>
        <a:prstGeom prst="line">
          <a:avLst/>
        </a:prstGeom>
        <a:gradFill rotWithShape="0">
          <a:gsLst>
            <a:gs pos="0">
              <a:schemeClr val="accent2">
                <a:shade val="50000"/>
                <a:hueOff val="-745727"/>
                <a:satOff val="14213"/>
                <a:lumOff val="48677"/>
                <a:alphaOff val="0"/>
                <a:tint val="96000"/>
                <a:satMod val="100000"/>
                <a:lumMod val="104000"/>
              </a:schemeClr>
            </a:gs>
            <a:gs pos="78000">
              <a:schemeClr val="accent2">
                <a:shade val="50000"/>
                <a:hueOff val="-745727"/>
                <a:satOff val="14213"/>
                <a:lumOff val="48677"/>
                <a:alphaOff val="0"/>
                <a:shade val="100000"/>
                <a:satMod val="110000"/>
                <a:lumMod val="100000"/>
              </a:schemeClr>
            </a:gs>
          </a:gsLst>
          <a:lin ang="5400000" scaled="0"/>
        </a:gradFill>
        <a:ln w="9525" cap="flat" cmpd="sng" algn="ctr">
          <a:solidFill>
            <a:schemeClr val="accent2">
              <a:shade val="50000"/>
              <a:hueOff val="-745727"/>
              <a:satOff val="14213"/>
              <a:lumOff val="48677"/>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41A84A4B-8CED-49C3-9773-0191E91F4204}">
      <dsp:nvSpPr>
        <dsp:cNvPr id="0" name=""/>
        <dsp:cNvSpPr/>
      </dsp:nvSpPr>
      <dsp:spPr>
        <a:xfrm>
          <a:off x="0" y="2723872"/>
          <a:ext cx="6290226" cy="2723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1" kern="1200" dirty="0"/>
            <a:t>Competitive Tactics </a:t>
          </a:r>
          <a:r>
            <a:rPr lang="en-US" sz="3200" kern="1200" dirty="0"/>
            <a:t>- the competitive </a:t>
          </a:r>
          <a:r>
            <a:rPr lang="en-US" sz="3200" b="1" i="1" u="sng" kern="1200" dirty="0" smtClean="0"/>
            <a:t>Actions</a:t>
          </a:r>
          <a:r>
            <a:rPr lang="en-US" sz="3200" kern="1200" dirty="0" smtClean="0"/>
            <a:t> </a:t>
          </a:r>
          <a:r>
            <a:rPr lang="en-US" sz="3200" kern="1200" dirty="0"/>
            <a:t>firms take to grow and increase the strength of or protect their competitive positions. </a:t>
          </a:r>
        </a:p>
      </dsp:txBody>
      <dsp:txXfrm>
        <a:off x="0" y="2723872"/>
        <a:ext cx="6290226" cy="27238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97BF6-D1A2-41D4-A0FF-65FAD8E8FD00}">
      <dsp:nvSpPr>
        <dsp:cNvPr id="0" name=""/>
        <dsp:cNvSpPr/>
      </dsp:nvSpPr>
      <dsp:spPr>
        <a:xfrm>
          <a:off x="2875931" y="676673"/>
          <a:ext cx="513699" cy="91440"/>
        </a:xfrm>
        <a:custGeom>
          <a:avLst/>
          <a:gdLst/>
          <a:ahLst/>
          <a:cxnLst/>
          <a:rect l="0" t="0" r="0" b="0"/>
          <a:pathLst>
            <a:path>
              <a:moveTo>
                <a:pt x="0" y="45720"/>
              </a:moveTo>
              <a:lnTo>
                <a:pt x="273949" y="45720"/>
              </a:lnTo>
              <a:lnTo>
                <a:pt x="273949" y="48578"/>
              </a:lnTo>
              <a:lnTo>
                <a:pt x="513699" y="48578"/>
              </a:lnTo>
            </a:path>
          </a:pathLst>
        </a:custGeom>
        <a:noFill/>
        <a:ln w="1905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119173" y="719623"/>
        <a:ext cx="27215" cy="5538"/>
      </dsp:txXfrm>
    </dsp:sp>
    <dsp:sp modelId="{4E922AF8-A55C-40BB-A8B7-D721FDCD6A38}">
      <dsp:nvSpPr>
        <dsp:cNvPr id="0" name=""/>
        <dsp:cNvSpPr/>
      </dsp:nvSpPr>
      <dsp:spPr>
        <a:xfrm>
          <a:off x="469754" y="0"/>
          <a:ext cx="2407977" cy="1444786"/>
        </a:xfrm>
        <a:prstGeom prst="rect">
          <a:avLst/>
        </a:prstGeom>
        <a:gradFill rotWithShape="0">
          <a:gsLst>
            <a:gs pos="0">
              <a:schemeClr val="lt1">
                <a:hueOff val="0"/>
                <a:satOff val="0"/>
                <a:lumOff val="0"/>
                <a:alphaOff val="0"/>
                <a:tint val="69000"/>
                <a:alpha val="100000"/>
                <a:satMod val="109000"/>
                <a:lumMod val="110000"/>
              </a:schemeClr>
            </a:gs>
            <a:gs pos="52000">
              <a:schemeClr val="lt1">
                <a:hueOff val="0"/>
                <a:satOff val="0"/>
                <a:lumOff val="0"/>
                <a:alphaOff val="0"/>
                <a:tint val="74000"/>
                <a:satMod val="100000"/>
                <a:lumMod val="104000"/>
              </a:schemeClr>
            </a:gs>
            <a:gs pos="100000">
              <a:schemeClr val="lt1">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993" tIns="123854" rIns="117993" bIns="123854" numCol="1" spcCol="1270" anchor="ctr" anchorCtr="0">
          <a:noAutofit/>
        </a:bodyPr>
        <a:lstStyle/>
        <a:p>
          <a:pPr lvl="0" algn="ctr" defTabSz="1066800">
            <a:lnSpc>
              <a:spcPct val="90000"/>
            </a:lnSpc>
            <a:spcBef>
              <a:spcPct val="0"/>
            </a:spcBef>
            <a:spcAft>
              <a:spcPct val="35000"/>
            </a:spcAft>
          </a:pPr>
          <a:r>
            <a:rPr lang="en-US" sz="2400" b="1" i="1" kern="1200" dirty="0"/>
            <a:t>Trends:</a:t>
          </a:r>
          <a:endParaRPr lang="en-US" sz="2400" b="1" kern="1200" dirty="0"/>
        </a:p>
      </dsp:txBody>
      <dsp:txXfrm>
        <a:off x="469754" y="0"/>
        <a:ext cx="2407977" cy="1444786"/>
      </dsp:txXfrm>
    </dsp:sp>
    <dsp:sp modelId="{8DF21DAA-ACA5-4CC3-AD06-16A798CF3B3B}">
      <dsp:nvSpPr>
        <dsp:cNvPr id="0" name=""/>
        <dsp:cNvSpPr/>
      </dsp:nvSpPr>
      <dsp:spPr>
        <a:xfrm>
          <a:off x="1664207" y="1445844"/>
          <a:ext cx="2961811" cy="523234"/>
        </a:xfrm>
        <a:custGeom>
          <a:avLst/>
          <a:gdLst/>
          <a:ahLst/>
          <a:cxnLst/>
          <a:rect l="0" t="0" r="0" b="0"/>
          <a:pathLst>
            <a:path>
              <a:moveTo>
                <a:pt x="2961811" y="0"/>
              </a:moveTo>
              <a:lnTo>
                <a:pt x="2961811" y="278717"/>
              </a:lnTo>
              <a:lnTo>
                <a:pt x="0" y="278717"/>
              </a:lnTo>
              <a:lnTo>
                <a:pt x="0" y="523234"/>
              </a:lnTo>
            </a:path>
          </a:pathLst>
        </a:custGeom>
        <a:noFill/>
        <a:ln w="1905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069784" y="1704692"/>
        <a:ext cx="150657" cy="5538"/>
      </dsp:txXfrm>
    </dsp:sp>
    <dsp:sp modelId="{04A4B338-EE91-4974-B08F-C97A0CD7FEE2}">
      <dsp:nvSpPr>
        <dsp:cNvPr id="0" name=""/>
        <dsp:cNvSpPr/>
      </dsp:nvSpPr>
      <dsp:spPr>
        <a:xfrm>
          <a:off x="3422030" y="2858"/>
          <a:ext cx="2407977" cy="1444786"/>
        </a:xfrm>
        <a:prstGeom prst="rect">
          <a:avLst/>
        </a:prstGeom>
        <a:gradFill rotWithShape="0">
          <a:gsLst>
            <a:gs pos="0">
              <a:schemeClr val="lt1">
                <a:hueOff val="0"/>
                <a:satOff val="0"/>
                <a:lumOff val="0"/>
                <a:alphaOff val="0"/>
                <a:tint val="69000"/>
                <a:alpha val="100000"/>
                <a:satMod val="109000"/>
                <a:lumMod val="110000"/>
              </a:schemeClr>
            </a:gs>
            <a:gs pos="52000">
              <a:schemeClr val="lt1">
                <a:hueOff val="0"/>
                <a:satOff val="0"/>
                <a:lumOff val="0"/>
                <a:alphaOff val="0"/>
                <a:tint val="74000"/>
                <a:satMod val="100000"/>
                <a:lumMod val="104000"/>
              </a:schemeClr>
            </a:gs>
            <a:gs pos="100000">
              <a:schemeClr val="lt1">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993" tIns="123854" rIns="117993" bIns="123854" numCol="1" spcCol="1270" anchor="ctr" anchorCtr="0">
          <a:noAutofit/>
        </a:bodyPr>
        <a:lstStyle/>
        <a:p>
          <a:pPr lvl="0" algn="ctr" defTabSz="622300">
            <a:lnSpc>
              <a:spcPct val="90000"/>
            </a:lnSpc>
            <a:spcBef>
              <a:spcPct val="0"/>
            </a:spcBef>
            <a:spcAft>
              <a:spcPct val="35000"/>
            </a:spcAft>
          </a:pPr>
          <a:r>
            <a:rPr lang="en-US" sz="1400" b="1" kern="1200" dirty="0"/>
            <a:t>Increasing global complexity and interconnectedness, fueled by technological advancements</a:t>
          </a:r>
        </a:p>
      </dsp:txBody>
      <dsp:txXfrm>
        <a:off x="3422030" y="2858"/>
        <a:ext cx="2407977" cy="1444786"/>
      </dsp:txXfrm>
    </dsp:sp>
    <dsp:sp modelId="{09A2A83A-BA5A-46A9-8369-83B3E5D3165F}">
      <dsp:nvSpPr>
        <dsp:cNvPr id="0" name=""/>
        <dsp:cNvSpPr/>
      </dsp:nvSpPr>
      <dsp:spPr>
        <a:xfrm>
          <a:off x="2866395" y="2678152"/>
          <a:ext cx="523234" cy="91440"/>
        </a:xfrm>
        <a:custGeom>
          <a:avLst/>
          <a:gdLst/>
          <a:ahLst/>
          <a:cxnLst/>
          <a:rect l="0" t="0" r="0" b="0"/>
          <a:pathLst>
            <a:path>
              <a:moveTo>
                <a:pt x="0" y="45720"/>
              </a:moveTo>
              <a:lnTo>
                <a:pt x="523234" y="45720"/>
              </a:lnTo>
            </a:path>
          </a:pathLst>
        </a:custGeom>
        <a:noFill/>
        <a:ln w="1905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114167" y="2721103"/>
        <a:ext cx="27691" cy="5538"/>
      </dsp:txXfrm>
    </dsp:sp>
    <dsp:sp modelId="{C188925E-D9E4-4B7B-9A33-4EC12D952EB2}">
      <dsp:nvSpPr>
        <dsp:cNvPr id="0" name=""/>
        <dsp:cNvSpPr/>
      </dsp:nvSpPr>
      <dsp:spPr>
        <a:xfrm>
          <a:off x="460218" y="2001479"/>
          <a:ext cx="2407977" cy="1444786"/>
        </a:xfrm>
        <a:prstGeom prst="rect">
          <a:avLst/>
        </a:prstGeom>
        <a:gradFill rotWithShape="0">
          <a:gsLst>
            <a:gs pos="0">
              <a:schemeClr val="lt1">
                <a:hueOff val="0"/>
                <a:satOff val="0"/>
                <a:lumOff val="0"/>
                <a:alphaOff val="0"/>
                <a:tint val="69000"/>
                <a:alpha val="100000"/>
                <a:satMod val="109000"/>
                <a:lumMod val="110000"/>
              </a:schemeClr>
            </a:gs>
            <a:gs pos="52000">
              <a:schemeClr val="lt1">
                <a:hueOff val="0"/>
                <a:satOff val="0"/>
                <a:lumOff val="0"/>
                <a:alphaOff val="0"/>
                <a:tint val="74000"/>
                <a:satMod val="100000"/>
                <a:lumMod val="104000"/>
              </a:schemeClr>
            </a:gs>
            <a:gs pos="100000">
              <a:schemeClr val="lt1">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993" tIns="123854" rIns="117993" bIns="123854" numCol="1" spcCol="1270" anchor="ctr" anchorCtr="0">
          <a:noAutofit/>
        </a:bodyPr>
        <a:lstStyle/>
        <a:p>
          <a:pPr lvl="0" algn="ctr" defTabSz="622300">
            <a:lnSpc>
              <a:spcPct val="90000"/>
            </a:lnSpc>
            <a:spcBef>
              <a:spcPct val="0"/>
            </a:spcBef>
            <a:spcAft>
              <a:spcPct val="35000"/>
            </a:spcAft>
          </a:pPr>
          <a:r>
            <a:rPr lang="en-US" sz="1400" b="1" kern="1200" dirty="0"/>
            <a:t>Specialized, mobile and diverse labor pools, including those found outside home countries</a:t>
          </a:r>
        </a:p>
      </dsp:txBody>
      <dsp:txXfrm>
        <a:off x="460218" y="2001479"/>
        <a:ext cx="2407977" cy="1444786"/>
      </dsp:txXfrm>
    </dsp:sp>
    <dsp:sp modelId="{5F051CCA-0B49-46BF-AC08-7C794C3CE063}">
      <dsp:nvSpPr>
        <dsp:cNvPr id="0" name=""/>
        <dsp:cNvSpPr/>
      </dsp:nvSpPr>
      <dsp:spPr>
        <a:xfrm>
          <a:off x="1664207" y="3444465"/>
          <a:ext cx="2961811" cy="523234"/>
        </a:xfrm>
        <a:custGeom>
          <a:avLst/>
          <a:gdLst/>
          <a:ahLst/>
          <a:cxnLst/>
          <a:rect l="0" t="0" r="0" b="0"/>
          <a:pathLst>
            <a:path>
              <a:moveTo>
                <a:pt x="2961811" y="0"/>
              </a:moveTo>
              <a:lnTo>
                <a:pt x="2961811" y="278717"/>
              </a:lnTo>
              <a:lnTo>
                <a:pt x="0" y="278717"/>
              </a:lnTo>
              <a:lnTo>
                <a:pt x="0" y="523234"/>
              </a:lnTo>
            </a:path>
          </a:pathLst>
        </a:custGeom>
        <a:noFill/>
        <a:ln w="1905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069784" y="3703313"/>
        <a:ext cx="150657" cy="5538"/>
      </dsp:txXfrm>
    </dsp:sp>
    <dsp:sp modelId="{1703C8DF-984B-402B-8B30-888C1E419EEF}">
      <dsp:nvSpPr>
        <dsp:cNvPr id="0" name=""/>
        <dsp:cNvSpPr/>
      </dsp:nvSpPr>
      <dsp:spPr>
        <a:xfrm>
          <a:off x="3422030" y="2001479"/>
          <a:ext cx="2407977" cy="1444786"/>
        </a:xfrm>
        <a:prstGeom prst="rect">
          <a:avLst/>
        </a:prstGeom>
        <a:gradFill rotWithShape="0">
          <a:gsLst>
            <a:gs pos="0">
              <a:schemeClr val="lt1">
                <a:hueOff val="0"/>
                <a:satOff val="0"/>
                <a:lumOff val="0"/>
                <a:alphaOff val="0"/>
                <a:tint val="69000"/>
                <a:alpha val="100000"/>
                <a:satMod val="109000"/>
                <a:lumMod val="110000"/>
              </a:schemeClr>
            </a:gs>
            <a:gs pos="52000">
              <a:schemeClr val="lt1">
                <a:hueOff val="0"/>
                <a:satOff val="0"/>
                <a:lumOff val="0"/>
                <a:alphaOff val="0"/>
                <a:tint val="74000"/>
                <a:satMod val="100000"/>
                <a:lumMod val="104000"/>
              </a:schemeClr>
            </a:gs>
            <a:gs pos="100000">
              <a:schemeClr val="lt1">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993" tIns="123854" rIns="117993" bIns="123854" numCol="1" spcCol="1270" anchor="ctr" anchorCtr="0">
          <a:noAutofit/>
        </a:bodyPr>
        <a:lstStyle/>
        <a:p>
          <a:pPr lvl="0" algn="ctr" defTabSz="622300">
            <a:lnSpc>
              <a:spcPct val="90000"/>
            </a:lnSpc>
            <a:spcBef>
              <a:spcPct val="0"/>
            </a:spcBef>
            <a:spcAft>
              <a:spcPct val="35000"/>
            </a:spcAft>
          </a:pPr>
          <a:r>
            <a:rPr lang="en-US" sz="1400" b="1" kern="1200" dirty="0"/>
            <a:t>Education levels, income levels and access to capital will continue to grow worldwide</a:t>
          </a:r>
        </a:p>
      </dsp:txBody>
      <dsp:txXfrm>
        <a:off x="3422030" y="2001479"/>
        <a:ext cx="2407977" cy="1444786"/>
      </dsp:txXfrm>
    </dsp:sp>
    <dsp:sp modelId="{80D64D8C-4AD9-4FF9-9CB5-9C2BD24D0481}">
      <dsp:nvSpPr>
        <dsp:cNvPr id="0" name=""/>
        <dsp:cNvSpPr/>
      </dsp:nvSpPr>
      <dsp:spPr>
        <a:xfrm>
          <a:off x="2866395" y="4676773"/>
          <a:ext cx="523234" cy="91440"/>
        </a:xfrm>
        <a:custGeom>
          <a:avLst/>
          <a:gdLst/>
          <a:ahLst/>
          <a:cxnLst/>
          <a:rect l="0" t="0" r="0" b="0"/>
          <a:pathLst>
            <a:path>
              <a:moveTo>
                <a:pt x="0" y="45720"/>
              </a:moveTo>
              <a:lnTo>
                <a:pt x="523234" y="45720"/>
              </a:lnTo>
            </a:path>
          </a:pathLst>
        </a:custGeom>
        <a:noFill/>
        <a:ln w="1905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114167" y="4719724"/>
        <a:ext cx="27691" cy="5538"/>
      </dsp:txXfrm>
    </dsp:sp>
    <dsp:sp modelId="{4A0E98F5-6D1B-4C6D-89F4-2DA749366567}">
      <dsp:nvSpPr>
        <dsp:cNvPr id="0" name=""/>
        <dsp:cNvSpPr/>
      </dsp:nvSpPr>
      <dsp:spPr>
        <a:xfrm>
          <a:off x="460218" y="4000100"/>
          <a:ext cx="2407977" cy="1444786"/>
        </a:xfrm>
        <a:prstGeom prst="rect">
          <a:avLst/>
        </a:prstGeom>
        <a:gradFill rotWithShape="0">
          <a:gsLst>
            <a:gs pos="0">
              <a:schemeClr val="lt1">
                <a:hueOff val="0"/>
                <a:satOff val="0"/>
                <a:lumOff val="0"/>
                <a:alphaOff val="0"/>
                <a:tint val="69000"/>
                <a:alpha val="100000"/>
                <a:satMod val="109000"/>
                <a:lumMod val="110000"/>
              </a:schemeClr>
            </a:gs>
            <a:gs pos="52000">
              <a:schemeClr val="lt1">
                <a:hueOff val="0"/>
                <a:satOff val="0"/>
                <a:lumOff val="0"/>
                <a:alphaOff val="0"/>
                <a:tint val="74000"/>
                <a:satMod val="100000"/>
                <a:lumMod val="104000"/>
              </a:schemeClr>
            </a:gs>
            <a:gs pos="100000">
              <a:schemeClr val="lt1">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993" tIns="123854" rIns="117993" bIns="123854" numCol="1" spcCol="1270" anchor="ctr" anchorCtr="0">
          <a:noAutofit/>
        </a:bodyPr>
        <a:lstStyle/>
        <a:p>
          <a:pPr lvl="0" algn="ctr" defTabSz="622300">
            <a:lnSpc>
              <a:spcPct val="90000"/>
            </a:lnSpc>
            <a:spcBef>
              <a:spcPct val="0"/>
            </a:spcBef>
            <a:spcAft>
              <a:spcPct val="35000"/>
            </a:spcAft>
          </a:pPr>
          <a:r>
            <a:rPr lang="en-US" sz="1400" b="1" kern="1200" dirty="0"/>
            <a:t>New powerful competitors in global marketplace</a:t>
          </a:r>
        </a:p>
      </dsp:txBody>
      <dsp:txXfrm>
        <a:off x="460218" y="4000100"/>
        <a:ext cx="2407977" cy="1444786"/>
      </dsp:txXfrm>
    </dsp:sp>
    <dsp:sp modelId="{08E0BF31-9DCC-4520-BF87-FAAE0B8A7577}">
      <dsp:nvSpPr>
        <dsp:cNvPr id="0" name=""/>
        <dsp:cNvSpPr/>
      </dsp:nvSpPr>
      <dsp:spPr>
        <a:xfrm>
          <a:off x="3422030" y="4000100"/>
          <a:ext cx="2407977" cy="1444786"/>
        </a:xfrm>
        <a:prstGeom prst="rect">
          <a:avLst/>
        </a:prstGeom>
        <a:gradFill rotWithShape="0">
          <a:gsLst>
            <a:gs pos="0">
              <a:schemeClr val="lt1">
                <a:hueOff val="0"/>
                <a:satOff val="0"/>
                <a:lumOff val="0"/>
                <a:alphaOff val="0"/>
                <a:tint val="69000"/>
                <a:alpha val="100000"/>
                <a:satMod val="109000"/>
                <a:lumMod val="110000"/>
              </a:schemeClr>
            </a:gs>
            <a:gs pos="52000">
              <a:schemeClr val="lt1">
                <a:hueOff val="0"/>
                <a:satOff val="0"/>
                <a:lumOff val="0"/>
                <a:alphaOff val="0"/>
                <a:tint val="74000"/>
                <a:satMod val="100000"/>
                <a:lumMod val="104000"/>
              </a:schemeClr>
            </a:gs>
            <a:gs pos="100000">
              <a:schemeClr val="lt1">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993" tIns="123854" rIns="117993" bIns="123854" numCol="1" spcCol="1270" anchor="ctr" anchorCtr="0">
          <a:noAutofit/>
        </a:bodyPr>
        <a:lstStyle/>
        <a:p>
          <a:pPr lvl="0" algn="ctr" defTabSz="622300">
            <a:lnSpc>
              <a:spcPct val="90000"/>
            </a:lnSpc>
            <a:spcBef>
              <a:spcPct val="0"/>
            </a:spcBef>
            <a:spcAft>
              <a:spcPct val="35000"/>
            </a:spcAft>
          </a:pPr>
          <a:r>
            <a:rPr lang="en-US" sz="1400" b="1" kern="1200" dirty="0"/>
            <a:t>Increased concern about governance, sustainability and social responsibility; increased regulation</a:t>
          </a:r>
        </a:p>
      </dsp:txBody>
      <dsp:txXfrm>
        <a:off x="3422030" y="4000100"/>
        <a:ext cx="2407977" cy="1444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3A64F-5BB8-4E39-A9AD-763268E93B19}">
      <dsp:nvSpPr>
        <dsp:cNvPr id="0" name=""/>
        <dsp:cNvSpPr/>
      </dsp:nvSpPr>
      <dsp:spPr>
        <a:xfrm>
          <a:off x="3170" y="130347"/>
          <a:ext cx="2514897" cy="1508938"/>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rPr>
            <a:t>Strategic thinking is the term used to describe the creative aspects of strategic </a:t>
          </a:r>
          <a:r>
            <a:rPr lang="en-US" sz="1800" b="1" kern="1200" dirty="0" smtClean="0">
              <a:solidFill>
                <a:schemeClr val="bg1"/>
              </a:solidFill>
            </a:rPr>
            <a:t>management</a:t>
          </a:r>
          <a:endParaRPr lang="en-US" sz="1800" b="1" kern="1200" dirty="0">
            <a:solidFill>
              <a:schemeClr val="bg1"/>
            </a:solidFill>
          </a:endParaRPr>
        </a:p>
      </dsp:txBody>
      <dsp:txXfrm>
        <a:off x="3170" y="130347"/>
        <a:ext cx="2514897" cy="1508938"/>
      </dsp:txXfrm>
    </dsp:sp>
    <dsp:sp modelId="{911A6DFB-E3F1-432E-8225-B481A4DF3118}">
      <dsp:nvSpPr>
        <dsp:cNvPr id="0" name=""/>
        <dsp:cNvSpPr/>
      </dsp:nvSpPr>
      <dsp:spPr>
        <a:xfrm>
          <a:off x="2769557" y="130347"/>
          <a:ext cx="2514897" cy="1508938"/>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a:solidFill>
                <a:schemeClr val="bg1"/>
              </a:solidFill>
            </a:rPr>
            <a:t>Focus on strategic intent</a:t>
          </a:r>
          <a:r>
            <a:rPr lang="en-US" sz="1800" b="1" kern="1200" dirty="0">
              <a:solidFill>
                <a:schemeClr val="bg1"/>
              </a:solidFill>
            </a:rPr>
            <a:t> </a:t>
          </a:r>
        </a:p>
      </dsp:txBody>
      <dsp:txXfrm>
        <a:off x="2769557" y="130347"/>
        <a:ext cx="2514897" cy="1508938"/>
      </dsp:txXfrm>
    </dsp:sp>
    <dsp:sp modelId="{1588ADF7-99F8-418B-8BF9-F930D9D62D4F}">
      <dsp:nvSpPr>
        <dsp:cNvPr id="0" name=""/>
        <dsp:cNvSpPr/>
      </dsp:nvSpPr>
      <dsp:spPr>
        <a:xfrm>
          <a:off x="5535944" y="130347"/>
          <a:ext cx="2514897" cy="1508938"/>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a:solidFill>
                <a:schemeClr val="bg1"/>
              </a:solidFill>
            </a:rPr>
            <a:t>Long-term orientation</a:t>
          </a:r>
          <a:endParaRPr lang="en-US" sz="1800" b="1" kern="1200" dirty="0">
            <a:solidFill>
              <a:schemeClr val="bg1"/>
            </a:solidFill>
          </a:endParaRPr>
        </a:p>
      </dsp:txBody>
      <dsp:txXfrm>
        <a:off x="5535944" y="130347"/>
        <a:ext cx="2514897" cy="1508938"/>
      </dsp:txXfrm>
    </dsp:sp>
    <dsp:sp modelId="{5771C1E3-7C36-42A7-9167-342F71EBC9A8}">
      <dsp:nvSpPr>
        <dsp:cNvPr id="0" name=""/>
        <dsp:cNvSpPr/>
      </dsp:nvSpPr>
      <dsp:spPr>
        <a:xfrm>
          <a:off x="8302332" y="130347"/>
          <a:ext cx="2514897" cy="1508938"/>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a:solidFill>
                <a:schemeClr val="bg1"/>
              </a:solidFill>
            </a:rPr>
            <a:t>Consideration of past and present</a:t>
          </a:r>
          <a:endParaRPr lang="en-US" sz="1800" b="1" kern="1200" dirty="0">
            <a:solidFill>
              <a:schemeClr val="bg1"/>
            </a:solidFill>
          </a:endParaRPr>
        </a:p>
      </dsp:txBody>
      <dsp:txXfrm>
        <a:off x="8302332" y="130347"/>
        <a:ext cx="2514897" cy="1508938"/>
      </dsp:txXfrm>
    </dsp:sp>
    <dsp:sp modelId="{2FD82DDC-D3BE-43BC-A3F5-FCC6A6BEE9EF}">
      <dsp:nvSpPr>
        <dsp:cNvPr id="0" name=""/>
        <dsp:cNvSpPr/>
      </dsp:nvSpPr>
      <dsp:spPr>
        <a:xfrm>
          <a:off x="1386363" y="1890775"/>
          <a:ext cx="2514897" cy="1508938"/>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a:solidFill>
                <a:schemeClr val="bg1"/>
              </a:solidFill>
            </a:rPr>
            <a:t>Systems perspective</a:t>
          </a:r>
          <a:endParaRPr lang="en-US" sz="1800" b="1" kern="1200" dirty="0">
            <a:solidFill>
              <a:schemeClr val="bg1"/>
            </a:solidFill>
          </a:endParaRPr>
        </a:p>
      </dsp:txBody>
      <dsp:txXfrm>
        <a:off x="1386363" y="1890775"/>
        <a:ext cx="2514897" cy="1508938"/>
      </dsp:txXfrm>
    </dsp:sp>
    <dsp:sp modelId="{899D6F16-C0A0-4FC3-A42F-985F0A92E932}">
      <dsp:nvSpPr>
        <dsp:cNvPr id="0" name=""/>
        <dsp:cNvSpPr/>
      </dsp:nvSpPr>
      <dsp:spPr>
        <a:xfrm>
          <a:off x="4152751" y="1890775"/>
          <a:ext cx="2514897" cy="1508938"/>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a:solidFill>
                <a:schemeClr val="bg1"/>
              </a:solidFill>
            </a:rPr>
            <a:t>Ability to seize unanticipated opportunities</a:t>
          </a:r>
          <a:endParaRPr lang="en-US" sz="1800" b="1" kern="1200" dirty="0">
            <a:solidFill>
              <a:schemeClr val="bg1"/>
            </a:solidFill>
          </a:endParaRPr>
        </a:p>
      </dsp:txBody>
      <dsp:txXfrm>
        <a:off x="4152751" y="1890775"/>
        <a:ext cx="2514897" cy="1508938"/>
      </dsp:txXfrm>
    </dsp:sp>
    <dsp:sp modelId="{4AD6F79F-ED33-4943-8F0B-A63D7ADE1BD5}">
      <dsp:nvSpPr>
        <dsp:cNvPr id="0" name=""/>
        <dsp:cNvSpPr/>
      </dsp:nvSpPr>
      <dsp:spPr>
        <a:xfrm>
          <a:off x="6919138" y="1890775"/>
          <a:ext cx="2514897" cy="1508938"/>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a:solidFill>
                <a:schemeClr val="bg1"/>
              </a:solidFill>
            </a:rPr>
            <a:t>Scientific approach</a:t>
          </a:r>
          <a:r>
            <a:rPr lang="en-US" sz="1800" b="1" kern="1200" dirty="0">
              <a:solidFill>
                <a:schemeClr val="bg1"/>
              </a:solidFill>
            </a:rPr>
            <a:t> </a:t>
          </a:r>
        </a:p>
      </dsp:txBody>
      <dsp:txXfrm>
        <a:off x="6919138" y="1890775"/>
        <a:ext cx="2514897" cy="1508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A20EF-EE85-427C-AFDE-F4013E4645B5}">
      <dsp:nvSpPr>
        <dsp:cNvPr id="0" name=""/>
        <dsp:cNvSpPr/>
      </dsp:nvSpPr>
      <dsp:spPr>
        <a:xfrm>
          <a:off x="0" y="2589"/>
          <a:ext cx="6290226" cy="0"/>
        </a:xfrm>
        <a:prstGeom prst="line">
          <a:avLst/>
        </a:prstGeom>
        <a:gradFill rotWithShape="0">
          <a:gsLst>
            <a:gs pos="0">
              <a:schemeClr val="lt1">
                <a:hueOff val="0"/>
                <a:satOff val="0"/>
                <a:lumOff val="0"/>
                <a:alphaOff val="0"/>
                <a:tint val="69000"/>
                <a:alpha val="100000"/>
                <a:satMod val="109000"/>
                <a:lumMod val="110000"/>
              </a:schemeClr>
            </a:gs>
            <a:gs pos="52000">
              <a:schemeClr val="lt1">
                <a:hueOff val="0"/>
                <a:satOff val="0"/>
                <a:lumOff val="0"/>
                <a:alphaOff val="0"/>
                <a:tint val="74000"/>
                <a:satMod val="100000"/>
                <a:lumMod val="104000"/>
              </a:schemeClr>
            </a:gs>
            <a:gs pos="100000">
              <a:schemeClr val="lt1">
                <a:hueOff val="0"/>
                <a:satOff val="0"/>
                <a:lumOff val="0"/>
                <a:alphaOff val="0"/>
                <a:tint val="78000"/>
                <a:satMod val="100000"/>
                <a:lumMod val="100000"/>
              </a:schemeClr>
            </a:gs>
          </a:gsLst>
          <a:lin ang="5400000" scaled="0"/>
        </a:gradFill>
        <a:ln w="9525" cap="flat" cmpd="sng" algn="ctr">
          <a:solidFill>
            <a:schemeClr val="accent4">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233FF62-4FDB-4FCF-B1DC-4B42CC830BCA}">
      <dsp:nvSpPr>
        <dsp:cNvPr id="0" name=""/>
        <dsp:cNvSpPr/>
      </dsp:nvSpPr>
      <dsp:spPr>
        <a:xfrm>
          <a:off x="0" y="2589"/>
          <a:ext cx="6290226" cy="957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solidFill>
                <a:schemeClr val="tx1"/>
              </a:solidFill>
            </a:rPr>
            <a:t>Strengths</a:t>
          </a:r>
          <a:r>
            <a:rPr lang="en-US" sz="1800" kern="1200" dirty="0">
              <a:solidFill>
                <a:schemeClr val="tx1"/>
              </a:solidFill>
            </a:rPr>
            <a:t> </a:t>
          </a:r>
          <a:r>
            <a:rPr lang="en-US" sz="2100" kern="1200" dirty="0">
              <a:solidFill>
                <a:schemeClr val="tx1"/>
              </a:solidFill>
            </a:rPr>
            <a:t>are firm resources and capabilities that can lead to a competitive advantage</a:t>
          </a:r>
          <a:r>
            <a:rPr lang="en-US" sz="2100" kern="1200" dirty="0"/>
            <a:t>. </a:t>
          </a:r>
        </a:p>
      </dsp:txBody>
      <dsp:txXfrm>
        <a:off x="0" y="2589"/>
        <a:ext cx="6290226" cy="957136"/>
      </dsp:txXfrm>
    </dsp:sp>
    <dsp:sp modelId="{28B63064-3326-4999-B160-9522F67B8762}">
      <dsp:nvSpPr>
        <dsp:cNvPr id="0" name=""/>
        <dsp:cNvSpPr/>
      </dsp:nvSpPr>
      <dsp:spPr>
        <a:xfrm>
          <a:off x="0" y="959725"/>
          <a:ext cx="6290226" cy="0"/>
        </a:xfrm>
        <a:prstGeom prst="line">
          <a:avLst/>
        </a:prstGeom>
        <a:gradFill rotWithShape="0">
          <a:gsLst>
            <a:gs pos="0">
              <a:schemeClr val="lt1">
                <a:hueOff val="0"/>
                <a:satOff val="0"/>
                <a:lumOff val="0"/>
                <a:alphaOff val="0"/>
                <a:tint val="69000"/>
                <a:alpha val="100000"/>
                <a:satMod val="109000"/>
                <a:lumMod val="110000"/>
              </a:schemeClr>
            </a:gs>
            <a:gs pos="52000">
              <a:schemeClr val="lt1">
                <a:hueOff val="0"/>
                <a:satOff val="0"/>
                <a:lumOff val="0"/>
                <a:alphaOff val="0"/>
                <a:tint val="74000"/>
                <a:satMod val="100000"/>
                <a:lumMod val="104000"/>
              </a:schemeClr>
            </a:gs>
            <a:gs pos="100000">
              <a:schemeClr val="lt1">
                <a:hueOff val="0"/>
                <a:satOff val="0"/>
                <a:lumOff val="0"/>
                <a:alphaOff val="0"/>
                <a:tint val="78000"/>
                <a:satMod val="100000"/>
                <a:lumMod val="100000"/>
              </a:schemeClr>
            </a:gs>
          </a:gsLst>
          <a:lin ang="5400000" scaled="0"/>
        </a:gradFill>
        <a:ln w="9525" cap="flat" cmpd="sng" algn="ctr">
          <a:solidFill>
            <a:schemeClr val="accent4">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53E1AEF-9612-4E43-9B72-BA47484A3CB2}">
      <dsp:nvSpPr>
        <dsp:cNvPr id="0" name=""/>
        <dsp:cNvSpPr/>
      </dsp:nvSpPr>
      <dsp:spPr>
        <a:xfrm>
          <a:off x="0" y="959725"/>
          <a:ext cx="6290226" cy="156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solidFill>
                <a:schemeClr val="tx1"/>
              </a:solidFill>
            </a:rPr>
            <a:t>Weaknesses</a:t>
          </a:r>
          <a:r>
            <a:rPr lang="en-US" sz="1800" kern="1200" dirty="0">
              <a:solidFill>
                <a:schemeClr val="tx1"/>
              </a:solidFill>
            </a:rPr>
            <a:t> </a:t>
          </a:r>
          <a:r>
            <a:rPr lang="en-US" sz="2100" kern="1200" dirty="0">
              <a:solidFill>
                <a:schemeClr val="tx1"/>
              </a:solidFill>
            </a:rPr>
            <a:t>are resources and capabilities that the firm does not possess but that are necessary, resulting in a competitive disadvantage</a:t>
          </a:r>
          <a:r>
            <a:rPr lang="en-US" sz="1800" kern="1200" dirty="0">
              <a:solidFill>
                <a:schemeClr val="tx1"/>
              </a:solidFill>
            </a:rPr>
            <a:t>. </a:t>
          </a:r>
        </a:p>
      </dsp:txBody>
      <dsp:txXfrm>
        <a:off x="0" y="959725"/>
        <a:ext cx="6290226" cy="1565380"/>
      </dsp:txXfrm>
    </dsp:sp>
    <dsp:sp modelId="{DECEE949-D13C-4570-B0CD-FCD90CD0370E}">
      <dsp:nvSpPr>
        <dsp:cNvPr id="0" name=""/>
        <dsp:cNvSpPr/>
      </dsp:nvSpPr>
      <dsp:spPr>
        <a:xfrm>
          <a:off x="0" y="2525105"/>
          <a:ext cx="6290226" cy="0"/>
        </a:xfrm>
        <a:prstGeom prst="line">
          <a:avLst/>
        </a:prstGeom>
        <a:gradFill rotWithShape="0">
          <a:gsLst>
            <a:gs pos="0">
              <a:schemeClr val="lt1">
                <a:hueOff val="0"/>
                <a:satOff val="0"/>
                <a:lumOff val="0"/>
                <a:alphaOff val="0"/>
                <a:tint val="69000"/>
                <a:alpha val="100000"/>
                <a:satMod val="109000"/>
                <a:lumMod val="110000"/>
              </a:schemeClr>
            </a:gs>
            <a:gs pos="52000">
              <a:schemeClr val="lt1">
                <a:hueOff val="0"/>
                <a:satOff val="0"/>
                <a:lumOff val="0"/>
                <a:alphaOff val="0"/>
                <a:tint val="74000"/>
                <a:satMod val="100000"/>
                <a:lumMod val="104000"/>
              </a:schemeClr>
            </a:gs>
            <a:gs pos="100000">
              <a:schemeClr val="lt1">
                <a:hueOff val="0"/>
                <a:satOff val="0"/>
                <a:lumOff val="0"/>
                <a:alphaOff val="0"/>
                <a:tint val="78000"/>
                <a:satMod val="100000"/>
                <a:lumMod val="100000"/>
              </a:schemeClr>
            </a:gs>
          </a:gsLst>
          <a:lin ang="5400000" scaled="0"/>
        </a:gradFill>
        <a:ln w="9525" cap="flat" cmpd="sng" algn="ctr">
          <a:solidFill>
            <a:schemeClr val="accent4">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B851B15-6AF2-4DED-B470-445BF6B676A4}">
      <dsp:nvSpPr>
        <dsp:cNvPr id="0" name=""/>
        <dsp:cNvSpPr/>
      </dsp:nvSpPr>
      <dsp:spPr>
        <a:xfrm>
          <a:off x="0" y="2525105"/>
          <a:ext cx="6284083" cy="1990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solidFill>
                <a:schemeClr val="tx1"/>
              </a:solidFill>
            </a:rPr>
            <a:t>Opportunities</a:t>
          </a:r>
          <a:r>
            <a:rPr lang="en-US" sz="1800" kern="1200" dirty="0">
              <a:solidFill>
                <a:schemeClr val="tx1"/>
              </a:solidFill>
            </a:rPr>
            <a:t> </a:t>
          </a:r>
          <a:r>
            <a:rPr lang="en-US" sz="2100" kern="1200" dirty="0">
              <a:solidFill>
                <a:schemeClr val="tx1"/>
              </a:solidFill>
            </a:rPr>
            <a:t>are conditions in the broad and task environments that allow a firm to take advantage of organizational strengths, overcome organizational weaknesses, and/or neutralize environmental threats. </a:t>
          </a:r>
          <a:endParaRPr lang="en-US" sz="2100" kern="1200" dirty="0" smtClean="0">
            <a:solidFill>
              <a:schemeClr val="tx1"/>
            </a:solidFill>
          </a:endParaRPr>
        </a:p>
        <a:p>
          <a:pPr lvl="0" algn="l" defTabSz="889000">
            <a:lnSpc>
              <a:spcPct val="90000"/>
            </a:lnSpc>
            <a:spcBef>
              <a:spcPct val="0"/>
            </a:spcBef>
            <a:spcAft>
              <a:spcPct val="35000"/>
            </a:spcAft>
          </a:pPr>
          <a:endParaRPr lang="en-US" sz="2100" kern="1200" dirty="0" smtClean="0">
            <a:solidFill>
              <a:schemeClr val="tx1"/>
            </a:solidFill>
          </a:endParaRPr>
        </a:p>
        <a:p>
          <a:pPr lvl="0" algn="l" defTabSz="889000">
            <a:lnSpc>
              <a:spcPct val="90000"/>
            </a:lnSpc>
            <a:spcBef>
              <a:spcPct val="0"/>
            </a:spcBef>
            <a:spcAft>
              <a:spcPct val="35000"/>
            </a:spcAft>
          </a:pPr>
          <a:endParaRPr lang="en-US" sz="2100" kern="1200" dirty="0"/>
        </a:p>
      </dsp:txBody>
      <dsp:txXfrm>
        <a:off x="0" y="2525105"/>
        <a:ext cx="6284083" cy="1990224"/>
      </dsp:txXfrm>
    </dsp:sp>
    <dsp:sp modelId="{7346CCBC-9AD2-4CB5-BA21-34E818E0FFA1}">
      <dsp:nvSpPr>
        <dsp:cNvPr id="0" name=""/>
        <dsp:cNvSpPr/>
      </dsp:nvSpPr>
      <dsp:spPr>
        <a:xfrm>
          <a:off x="0" y="4515330"/>
          <a:ext cx="6290226" cy="0"/>
        </a:xfrm>
        <a:prstGeom prst="line">
          <a:avLst/>
        </a:prstGeom>
        <a:gradFill rotWithShape="0">
          <a:gsLst>
            <a:gs pos="0">
              <a:schemeClr val="lt1">
                <a:hueOff val="0"/>
                <a:satOff val="0"/>
                <a:lumOff val="0"/>
                <a:alphaOff val="0"/>
                <a:tint val="69000"/>
                <a:alpha val="100000"/>
                <a:satMod val="109000"/>
                <a:lumMod val="110000"/>
              </a:schemeClr>
            </a:gs>
            <a:gs pos="52000">
              <a:schemeClr val="lt1">
                <a:hueOff val="0"/>
                <a:satOff val="0"/>
                <a:lumOff val="0"/>
                <a:alphaOff val="0"/>
                <a:tint val="74000"/>
                <a:satMod val="100000"/>
                <a:lumMod val="104000"/>
              </a:schemeClr>
            </a:gs>
            <a:gs pos="100000">
              <a:schemeClr val="lt1">
                <a:hueOff val="0"/>
                <a:satOff val="0"/>
                <a:lumOff val="0"/>
                <a:alphaOff val="0"/>
                <a:tint val="78000"/>
                <a:satMod val="100000"/>
                <a:lumMod val="100000"/>
              </a:schemeClr>
            </a:gs>
          </a:gsLst>
          <a:lin ang="5400000" scaled="0"/>
        </a:gradFill>
        <a:ln w="9525" cap="flat" cmpd="sng" algn="ctr">
          <a:solidFill>
            <a:schemeClr val="accent4">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47942E5-0A6D-430B-AF54-77918A5E5C43}">
      <dsp:nvSpPr>
        <dsp:cNvPr id="0" name=""/>
        <dsp:cNvSpPr/>
      </dsp:nvSpPr>
      <dsp:spPr>
        <a:xfrm>
          <a:off x="0" y="4515330"/>
          <a:ext cx="6290226" cy="156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chemeClr val="tx1"/>
              </a:solidFill>
            </a:rPr>
            <a:t>Threats</a:t>
          </a:r>
          <a:r>
            <a:rPr lang="en-US" sz="2100" kern="1200" dirty="0">
              <a:solidFill>
                <a:schemeClr val="tx1"/>
              </a:solidFill>
            </a:rPr>
            <a:t> are conditions in the broad and task environments that may stand in the way of organizational competitiveness or the achievement of stakeholder satisfaction. </a:t>
          </a:r>
        </a:p>
      </dsp:txBody>
      <dsp:txXfrm>
        <a:off x="0" y="4515330"/>
        <a:ext cx="6290226" cy="1565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A08E5-8BE4-40B6-B3B3-CF20F1FDAC02}">
      <dsp:nvSpPr>
        <dsp:cNvPr id="0" name=""/>
        <dsp:cNvSpPr/>
      </dsp:nvSpPr>
      <dsp:spPr>
        <a:xfrm>
          <a:off x="0" y="0"/>
          <a:ext cx="8656320" cy="1160907"/>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a:t>Strategic direction involves </a:t>
          </a:r>
        </a:p>
      </dsp:txBody>
      <dsp:txXfrm>
        <a:off x="34002" y="34002"/>
        <a:ext cx="7305513" cy="1092903"/>
      </dsp:txXfrm>
    </dsp:sp>
    <dsp:sp modelId="{F21FDC86-A9E5-4F62-9FBA-C6D11DAB4E8D}">
      <dsp:nvSpPr>
        <dsp:cNvPr id="0" name=""/>
        <dsp:cNvSpPr/>
      </dsp:nvSpPr>
      <dsp:spPr>
        <a:xfrm>
          <a:off x="704884" y="1357748"/>
          <a:ext cx="8656320" cy="1160907"/>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Setting </a:t>
          </a:r>
          <a:r>
            <a:rPr lang="en-US" sz="1600" b="1" kern="1200" dirty="0"/>
            <a:t>long-term goals and objectives</a:t>
          </a:r>
        </a:p>
      </dsp:txBody>
      <dsp:txXfrm>
        <a:off x="738886" y="1391750"/>
        <a:ext cx="7108759" cy="1092903"/>
      </dsp:txXfrm>
    </dsp:sp>
    <dsp:sp modelId="{DF4340C1-08E7-498B-8F9F-14FFB8BDA66E}">
      <dsp:nvSpPr>
        <dsp:cNvPr id="0" name=""/>
        <dsp:cNvSpPr/>
      </dsp:nvSpPr>
      <dsp:spPr>
        <a:xfrm>
          <a:off x="1439113" y="2743962"/>
          <a:ext cx="8656320" cy="1160907"/>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Defines </a:t>
          </a:r>
          <a:r>
            <a:rPr lang="en-US" sz="1600" b="1" kern="1200" dirty="0"/>
            <a:t>the purposes for which an organization exists and operates</a:t>
          </a:r>
        </a:p>
        <a:p>
          <a:pPr marL="114300" lvl="1" indent="-114300" algn="l" defTabSz="533400">
            <a:lnSpc>
              <a:spcPct val="90000"/>
            </a:lnSpc>
            <a:spcBef>
              <a:spcPct val="0"/>
            </a:spcBef>
            <a:spcAft>
              <a:spcPct val="15000"/>
            </a:spcAft>
            <a:buChar char="••"/>
          </a:pPr>
          <a:r>
            <a:rPr lang="en-US" sz="1200" b="1" kern="1200" dirty="0"/>
            <a:t>business ethics pertain to the moral obligations of businesses to individuals, groups (such as stakeholders) and society as a whole </a:t>
          </a:r>
        </a:p>
        <a:p>
          <a:pPr marL="114300" lvl="1" indent="-114300" algn="l" defTabSz="533400">
            <a:lnSpc>
              <a:spcPct val="90000"/>
            </a:lnSpc>
            <a:spcBef>
              <a:spcPct val="0"/>
            </a:spcBef>
            <a:spcAft>
              <a:spcPct val="15000"/>
            </a:spcAft>
            <a:buChar char="••"/>
          </a:pPr>
          <a:r>
            <a:rPr lang="en-US" sz="1200" b="1" kern="1200" dirty="0"/>
            <a:t>values define what matters when making decisions and what is rewarded and reinforced</a:t>
          </a:r>
        </a:p>
      </dsp:txBody>
      <dsp:txXfrm>
        <a:off x="1473115" y="2777964"/>
        <a:ext cx="7119580" cy="1092903"/>
      </dsp:txXfrm>
    </dsp:sp>
    <dsp:sp modelId="{7A50F2BB-5C48-407D-AA17-F5EA2C8FA36B}">
      <dsp:nvSpPr>
        <dsp:cNvPr id="0" name=""/>
        <dsp:cNvSpPr/>
      </dsp:nvSpPr>
      <dsp:spPr>
        <a:xfrm>
          <a:off x="2164079" y="4115943"/>
          <a:ext cx="8656320" cy="1160907"/>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a:t>Strategic direction may be contained, in part, in a firm's mission and vision statements</a:t>
          </a:r>
        </a:p>
      </dsp:txBody>
      <dsp:txXfrm>
        <a:off x="2198081" y="4149945"/>
        <a:ext cx="7108759" cy="1092903"/>
      </dsp:txXfrm>
    </dsp:sp>
    <dsp:sp modelId="{E07E2D0F-1C7B-4A1C-AD41-12BE6237D0E2}">
      <dsp:nvSpPr>
        <dsp:cNvPr id="0" name=""/>
        <dsp:cNvSpPr/>
      </dsp:nvSpPr>
      <dsp:spPr>
        <a:xfrm>
          <a:off x="7901730" y="889149"/>
          <a:ext cx="754589" cy="754589"/>
        </a:xfrm>
        <a:prstGeom prst="downArrow">
          <a:avLst>
            <a:gd name="adj1" fmla="val 55000"/>
            <a:gd name="adj2" fmla="val 45000"/>
          </a:avLst>
        </a:prstGeom>
        <a:solidFill>
          <a:srgbClr val="FFFF00">
            <a:alpha val="90000"/>
          </a:srgbClr>
        </a:solidFill>
        <a:ln w="9525" cap="flat" cmpd="sng" algn="ctr">
          <a:solidFill>
            <a:schemeClr val="accent1">
              <a:alpha val="90000"/>
              <a:tint val="40000"/>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dirty="0"/>
        </a:p>
      </dsp:txBody>
      <dsp:txXfrm>
        <a:off x="8071513" y="889149"/>
        <a:ext cx="415023" cy="567828"/>
      </dsp:txXfrm>
    </dsp:sp>
    <dsp:sp modelId="{8120D37D-3EC6-40EC-8DA3-0AC55E38999F}">
      <dsp:nvSpPr>
        <dsp:cNvPr id="0" name=""/>
        <dsp:cNvSpPr/>
      </dsp:nvSpPr>
      <dsp:spPr>
        <a:xfrm>
          <a:off x="8626697" y="2261130"/>
          <a:ext cx="754589" cy="754589"/>
        </a:xfrm>
        <a:prstGeom prst="downArrow">
          <a:avLst>
            <a:gd name="adj1" fmla="val 55000"/>
            <a:gd name="adj2" fmla="val 45000"/>
          </a:avLst>
        </a:prstGeom>
        <a:solidFill>
          <a:srgbClr val="FFFF00">
            <a:alpha val="90000"/>
          </a:srgbClr>
        </a:solidFill>
        <a:ln w="9525" cap="flat" cmpd="sng" algn="ctr">
          <a:solidFill>
            <a:schemeClr val="accent1">
              <a:alpha val="90000"/>
              <a:tint val="40000"/>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dirty="0"/>
        </a:p>
      </dsp:txBody>
      <dsp:txXfrm>
        <a:off x="8796480" y="2261130"/>
        <a:ext cx="415023" cy="567828"/>
      </dsp:txXfrm>
    </dsp:sp>
    <dsp:sp modelId="{D73AD7CF-84D8-409E-A627-8599AAF43DC4}">
      <dsp:nvSpPr>
        <dsp:cNvPr id="0" name=""/>
        <dsp:cNvSpPr/>
      </dsp:nvSpPr>
      <dsp:spPr>
        <a:xfrm>
          <a:off x="9340843" y="3633111"/>
          <a:ext cx="754589" cy="754589"/>
        </a:xfrm>
        <a:prstGeom prst="downArrow">
          <a:avLst>
            <a:gd name="adj1" fmla="val 55000"/>
            <a:gd name="adj2" fmla="val 45000"/>
          </a:avLst>
        </a:prstGeom>
        <a:solidFill>
          <a:srgbClr val="FFFF00">
            <a:alpha val="90000"/>
          </a:srgbClr>
        </a:solidFill>
        <a:ln w="9525" cap="flat" cmpd="sng" algn="ctr">
          <a:solidFill>
            <a:schemeClr val="accent1">
              <a:alpha val="90000"/>
              <a:tint val="40000"/>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dirty="0"/>
        </a:p>
      </dsp:txBody>
      <dsp:txXfrm>
        <a:off x="9510626" y="3633111"/>
        <a:ext cx="415023" cy="567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9ED3F-929E-46B2-B7D4-ED2870D36111}">
      <dsp:nvSpPr>
        <dsp:cNvPr id="0" name=""/>
        <dsp:cNvSpPr/>
      </dsp:nvSpPr>
      <dsp:spPr>
        <a:xfrm>
          <a:off x="0" y="0"/>
          <a:ext cx="10820400" cy="0"/>
        </a:xfrm>
        <a:prstGeom prst="line">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67DEC7-C257-4E3C-91DC-402894890D43}">
      <dsp:nvSpPr>
        <dsp:cNvPr id="0" name=""/>
        <dsp:cNvSpPr/>
      </dsp:nvSpPr>
      <dsp:spPr>
        <a:xfrm>
          <a:off x="0" y="0"/>
          <a:ext cx="10820400" cy="122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i="1" kern="1200" dirty="0"/>
            <a:t>Strategy</a:t>
          </a:r>
          <a:r>
            <a:rPr lang="en-US" sz="1700" kern="1200" dirty="0"/>
            <a:t> is an organizational plan of action intended to accomplish goals. </a:t>
          </a:r>
        </a:p>
      </dsp:txBody>
      <dsp:txXfrm>
        <a:off x="0" y="0"/>
        <a:ext cx="10820400" cy="1221581"/>
      </dsp:txXfrm>
    </dsp:sp>
    <dsp:sp modelId="{19E235E1-006E-4786-AC0E-321B67FC83E9}">
      <dsp:nvSpPr>
        <dsp:cNvPr id="0" name=""/>
        <dsp:cNvSpPr/>
      </dsp:nvSpPr>
      <dsp:spPr>
        <a:xfrm>
          <a:off x="0" y="1221581"/>
          <a:ext cx="10820400" cy="0"/>
        </a:xfrm>
        <a:prstGeom prst="line">
          <a:avLst/>
        </a:prstGeom>
        <a:solidFill>
          <a:schemeClr val="accent1">
            <a:shade val="80000"/>
            <a:hueOff val="-25473"/>
            <a:satOff val="-1760"/>
            <a:lumOff val="9689"/>
            <a:alphaOff val="0"/>
          </a:schemeClr>
        </a:solidFill>
        <a:ln w="12700" cap="flat" cmpd="sng" algn="ctr">
          <a:solidFill>
            <a:schemeClr val="accent1">
              <a:shade val="80000"/>
              <a:hueOff val="-25473"/>
              <a:satOff val="-1760"/>
              <a:lumOff val="96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1F7640-5A1E-4F87-8E09-57BB9376B529}">
      <dsp:nvSpPr>
        <dsp:cNvPr id="0" name=""/>
        <dsp:cNvSpPr/>
      </dsp:nvSpPr>
      <dsp:spPr>
        <a:xfrm>
          <a:off x="0" y="1221581"/>
          <a:ext cx="10820400" cy="122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i="1" kern="1200" dirty="0"/>
            <a:t>Corporate</a:t>
          </a:r>
          <a:r>
            <a:rPr lang="en-US" sz="2000" i="1" kern="1200" dirty="0"/>
            <a:t> strategy formulation</a:t>
          </a:r>
          <a:r>
            <a:rPr lang="en-US" sz="2000" kern="1200" dirty="0"/>
            <a:t> refers to domain definition, or the choice of business areas. Usually decided by the CEO and the board of directors.</a:t>
          </a:r>
        </a:p>
      </dsp:txBody>
      <dsp:txXfrm>
        <a:off x="0" y="1221581"/>
        <a:ext cx="10820400" cy="1221581"/>
      </dsp:txXfrm>
    </dsp:sp>
    <dsp:sp modelId="{EA813813-A9D1-4AEA-B4AF-3F624A7B9BE0}">
      <dsp:nvSpPr>
        <dsp:cNvPr id="0" name=""/>
        <dsp:cNvSpPr/>
      </dsp:nvSpPr>
      <dsp:spPr>
        <a:xfrm>
          <a:off x="0" y="2443162"/>
          <a:ext cx="10820400" cy="0"/>
        </a:xfrm>
        <a:prstGeom prst="line">
          <a:avLst/>
        </a:prstGeom>
        <a:solidFill>
          <a:schemeClr val="accent1">
            <a:shade val="80000"/>
            <a:hueOff val="-50945"/>
            <a:satOff val="-3519"/>
            <a:lumOff val="19377"/>
            <a:alphaOff val="0"/>
          </a:schemeClr>
        </a:solidFill>
        <a:ln w="12700" cap="flat" cmpd="sng" algn="ctr">
          <a:solidFill>
            <a:schemeClr val="accent1">
              <a:shade val="80000"/>
              <a:hueOff val="-50945"/>
              <a:satOff val="-3519"/>
              <a:lumOff val="193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1BFC7-973E-4364-9D51-A2AA7D20D0FD}">
      <dsp:nvSpPr>
        <dsp:cNvPr id="0" name=""/>
        <dsp:cNvSpPr/>
      </dsp:nvSpPr>
      <dsp:spPr>
        <a:xfrm>
          <a:off x="0" y="2443162"/>
          <a:ext cx="10820400" cy="122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i="1" kern="1200" dirty="0"/>
            <a:t>Business </a:t>
          </a:r>
          <a:r>
            <a:rPr lang="en-US" sz="2000" i="1" kern="1200" dirty="0"/>
            <a:t>strategy formulation</a:t>
          </a:r>
          <a:r>
            <a:rPr lang="en-US" sz="2000" kern="1200" dirty="0"/>
            <a:t> involves domain direction and navigation, or how to compete in a given area.  Usually decided by division heads and business unit managers. </a:t>
          </a:r>
        </a:p>
      </dsp:txBody>
      <dsp:txXfrm>
        <a:off x="0" y="2443162"/>
        <a:ext cx="10820400" cy="1221581"/>
      </dsp:txXfrm>
    </dsp:sp>
    <dsp:sp modelId="{06FE26AC-E94D-476C-ADE9-160C91CB43FE}">
      <dsp:nvSpPr>
        <dsp:cNvPr id="0" name=""/>
        <dsp:cNvSpPr/>
      </dsp:nvSpPr>
      <dsp:spPr>
        <a:xfrm>
          <a:off x="0" y="3664743"/>
          <a:ext cx="10820400" cy="0"/>
        </a:xfrm>
        <a:prstGeom prst="line">
          <a:avLst/>
        </a:prstGeom>
        <a:solidFill>
          <a:schemeClr val="accent1">
            <a:shade val="80000"/>
            <a:hueOff val="-76418"/>
            <a:satOff val="-5279"/>
            <a:lumOff val="29066"/>
            <a:alphaOff val="0"/>
          </a:schemeClr>
        </a:solidFill>
        <a:ln w="12700" cap="flat" cmpd="sng" algn="ctr">
          <a:solidFill>
            <a:schemeClr val="accent1">
              <a:shade val="80000"/>
              <a:hueOff val="-76418"/>
              <a:satOff val="-5279"/>
              <a:lumOff val="290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5A3D08-EB91-46C3-B022-D6D179176413}">
      <dsp:nvSpPr>
        <dsp:cNvPr id="0" name=""/>
        <dsp:cNvSpPr/>
      </dsp:nvSpPr>
      <dsp:spPr>
        <a:xfrm>
          <a:off x="0" y="3664743"/>
          <a:ext cx="10820400" cy="122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i="1" kern="1200" dirty="0"/>
            <a:t>Functional</a:t>
          </a:r>
          <a:r>
            <a:rPr lang="en-US" sz="2000" i="1" kern="1200" dirty="0"/>
            <a:t> strategy formulation</a:t>
          </a:r>
          <a:r>
            <a:rPr lang="en-US" sz="2000" kern="1200" dirty="0"/>
            <a:t> contains the details of how the functional areas such as marketing, operations, finance, and research should work together to achieve the business-level strategy. Decisions made by functional level managers. </a:t>
          </a:r>
        </a:p>
      </dsp:txBody>
      <dsp:txXfrm>
        <a:off x="0" y="3664743"/>
        <a:ext cx="10820400" cy="12215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095C7-298A-410E-BE3E-583AC580ABB1}">
      <dsp:nvSpPr>
        <dsp:cNvPr id="0" name=""/>
        <dsp:cNvSpPr/>
      </dsp:nvSpPr>
      <dsp:spPr>
        <a:xfrm>
          <a:off x="211" y="233902"/>
          <a:ext cx="2551881" cy="3062257"/>
        </a:xfrm>
        <a:prstGeom prst="rect">
          <a:avLst/>
        </a:prstGeom>
        <a:gradFill rotWithShape="0">
          <a:gsLst>
            <a:gs pos="0">
              <a:schemeClr val="lt1">
                <a:hueOff val="0"/>
                <a:satOff val="0"/>
                <a:lumOff val="0"/>
                <a:alphaOff val="0"/>
                <a:tint val="69000"/>
                <a:alpha val="100000"/>
                <a:satMod val="109000"/>
                <a:lumMod val="110000"/>
              </a:schemeClr>
            </a:gs>
            <a:gs pos="52000">
              <a:schemeClr val="lt1">
                <a:hueOff val="0"/>
                <a:satOff val="0"/>
                <a:lumOff val="0"/>
                <a:alphaOff val="0"/>
                <a:tint val="74000"/>
                <a:satMod val="100000"/>
                <a:lumMod val="104000"/>
              </a:schemeClr>
            </a:gs>
            <a:gs pos="100000">
              <a:schemeClr val="lt1">
                <a:hueOff val="0"/>
                <a:satOff val="0"/>
                <a:lumOff val="0"/>
                <a:alphaOff val="0"/>
                <a:tint val="78000"/>
                <a:satMod val="100000"/>
                <a:lumMod val="100000"/>
              </a:schemeClr>
            </a:gs>
          </a:gsLst>
          <a:lin ang="540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52069" tIns="0" rIns="252069" bIns="330200" numCol="1" spcCol="1270" anchor="t" anchorCtr="0">
          <a:noAutofit/>
        </a:bodyPr>
        <a:lstStyle/>
        <a:p>
          <a:pPr lvl="0" algn="l" defTabSz="755650">
            <a:lnSpc>
              <a:spcPct val="90000"/>
            </a:lnSpc>
            <a:spcBef>
              <a:spcPct val="0"/>
            </a:spcBef>
            <a:spcAft>
              <a:spcPct val="35000"/>
            </a:spcAft>
          </a:pPr>
          <a:r>
            <a:rPr lang="en-US" sz="1700" b="1" kern="1200" dirty="0"/>
            <a:t>Business-level strategies are implemented at the functional level</a:t>
          </a:r>
        </a:p>
      </dsp:txBody>
      <dsp:txXfrm>
        <a:off x="211" y="1458805"/>
        <a:ext cx="2551881" cy="1837354"/>
      </dsp:txXfrm>
    </dsp:sp>
    <dsp:sp modelId="{576A176E-A32F-4B5C-B3AD-62BC51BE946D}">
      <dsp:nvSpPr>
        <dsp:cNvPr id="0" name=""/>
        <dsp:cNvSpPr/>
      </dsp:nvSpPr>
      <dsp:spPr>
        <a:xfrm>
          <a:off x="211" y="233902"/>
          <a:ext cx="2551881" cy="1224903"/>
        </a:xfrm>
        <a:prstGeom prst="rect">
          <a:avLst/>
        </a:prstGeom>
        <a:noFill/>
        <a:ln w="9525"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52069" tIns="165100" rIns="252069" bIns="165100" numCol="1" spcCol="1270" anchor="ctr" anchorCtr="0">
          <a:noAutofit/>
        </a:bodyPr>
        <a:lstStyle/>
        <a:p>
          <a:pPr lvl="0" algn="l" defTabSz="2800350">
            <a:lnSpc>
              <a:spcPct val="90000"/>
            </a:lnSpc>
            <a:spcBef>
              <a:spcPct val="0"/>
            </a:spcBef>
            <a:spcAft>
              <a:spcPct val="35000"/>
            </a:spcAft>
          </a:pPr>
          <a:r>
            <a:rPr lang="en-US" sz="6300" b="1" kern="1200" dirty="0">
              <a:solidFill>
                <a:srgbClr val="FF0000"/>
              </a:solidFill>
            </a:rPr>
            <a:t>01</a:t>
          </a:r>
        </a:p>
      </dsp:txBody>
      <dsp:txXfrm>
        <a:off x="211" y="233902"/>
        <a:ext cx="2551881" cy="1224903"/>
      </dsp:txXfrm>
    </dsp:sp>
    <dsp:sp modelId="{593E5028-0194-429D-9DB6-ACB577D5CBD4}">
      <dsp:nvSpPr>
        <dsp:cNvPr id="0" name=""/>
        <dsp:cNvSpPr/>
      </dsp:nvSpPr>
      <dsp:spPr>
        <a:xfrm>
          <a:off x="2756243" y="233902"/>
          <a:ext cx="2551881" cy="3062257"/>
        </a:xfrm>
        <a:prstGeom prst="rect">
          <a:avLst/>
        </a:prstGeom>
        <a:gradFill rotWithShape="0">
          <a:gsLst>
            <a:gs pos="0">
              <a:schemeClr val="lt1">
                <a:hueOff val="0"/>
                <a:satOff val="0"/>
                <a:lumOff val="0"/>
                <a:alphaOff val="0"/>
                <a:tint val="69000"/>
                <a:alpha val="100000"/>
                <a:satMod val="109000"/>
                <a:lumMod val="110000"/>
              </a:schemeClr>
            </a:gs>
            <a:gs pos="52000">
              <a:schemeClr val="lt1">
                <a:hueOff val="0"/>
                <a:satOff val="0"/>
                <a:lumOff val="0"/>
                <a:alphaOff val="0"/>
                <a:tint val="74000"/>
                <a:satMod val="100000"/>
                <a:lumMod val="104000"/>
              </a:schemeClr>
            </a:gs>
            <a:gs pos="100000">
              <a:schemeClr val="lt1">
                <a:hueOff val="0"/>
                <a:satOff val="0"/>
                <a:lumOff val="0"/>
                <a:alphaOff val="0"/>
                <a:tint val="78000"/>
                <a:satMod val="100000"/>
                <a:lumMod val="100000"/>
              </a:schemeClr>
            </a:gs>
          </a:gsLst>
          <a:lin ang="540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52069" tIns="0" rIns="252069" bIns="330200" numCol="1" spcCol="1270" anchor="t" anchorCtr="0">
          <a:noAutofit/>
        </a:bodyPr>
        <a:lstStyle/>
        <a:p>
          <a:pPr lvl="0" algn="l" defTabSz="755650">
            <a:lnSpc>
              <a:spcPct val="90000"/>
            </a:lnSpc>
            <a:spcBef>
              <a:spcPct val="0"/>
            </a:spcBef>
            <a:spcAft>
              <a:spcPct val="35000"/>
            </a:spcAft>
          </a:pPr>
          <a:r>
            <a:rPr lang="en-US" sz="1700" b="1" kern="1200" dirty="0"/>
            <a:t>Decisions made in each functional area are consistent with each other</a:t>
          </a:r>
        </a:p>
      </dsp:txBody>
      <dsp:txXfrm>
        <a:off x="2756243" y="1458805"/>
        <a:ext cx="2551881" cy="1837354"/>
      </dsp:txXfrm>
    </dsp:sp>
    <dsp:sp modelId="{9B5B5473-273C-4333-A30A-DA2E3E8AD6D7}">
      <dsp:nvSpPr>
        <dsp:cNvPr id="0" name=""/>
        <dsp:cNvSpPr/>
      </dsp:nvSpPr>
      <dsp:spPr>
        <a:xfrm>
          <a:off x="2756243" y="233902"/>
          <a:ext cx="2551881" cy="1224903"/>
        </a:xfrm>
        <a:prstGeom prst="rect">
          <a:avLst/>
        </a:prstGeom>
        <a:noFill/>
        <a:ln w="9525"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52069" tIns="165100" rIns="252069" bIns="165100" numCol="1" spcCol="1270" anchor="ctr" anchorCtr="0">
          <a:noAutofit/>
        </a:bodyPr>
        <a:lstStyle/>
        <a:p>
          <a:pPr lvl="0" algn="l" defTabSz="2800350">
            <a:lnSpc>
              <a:spcPct val="90000"/>
            </a:lnSpc>
            <a:spcBef>
              <a:spcPct val="0"/>
            </a:spcBef>
            <a:spcAft>
              <a:spcPct val="35000"/>
            </a:spcAft>
          </a:pPr>
          <a:r>
            <a:rPr lang="en-US" sz="6300" b="1" kern="1200" dirty="0">
              <a:solidFill>
                <a:srgbClr val="0066FF"/>
              </a:solidFill>
            </a:rPr>
            <a:t>02</a:t>
          </a:r>
        </a:p>
      </dsp:txBody>
      <dsp:txXfrm>
        <a:off x="2756243" y="233902"/>
        <a:ext cx="2551881" cy="1224903"/>
      </dsp:txXfrm>
    </dsp:sp>
    <dsp:sp modelId="{0031E6E4-7F41-44FA-B6F5-D51D49EA7640}">
      <dsp:nvSpPr>
        <dsp:cNvPr id="0" name=""/>
        <dsp:cNvSpPr/>
      </dsp:nvSpPr>
      <dsp:spPr>
        <a:xfrm>
          <a:off x="5512275" y="233902"/>
          <a:ext cx="2551881" cy="3062257"/>
        </a:xfrm>
        <a:prstGeom prst="rect">
          <a:avLst/>
        </a:prstGeom>
        <a:gradFill rotWithShape="0">
          <a:gsLst>
            <a:gs pos="0">
              <a:schemeClr val="lt1">
                <a:hueOff val="0"/>
                <a:satOff val="0"/>
                <a:lumOff val="0"/>
                <a:alphaOff val="0"/>
                <a:tint val="69000"/>
                <a:alpha val="100000"/>
                <a:satMod val="109000"/>
                <a:lumMod val="110000"/>
              </a:schemeClr>
            </a:gs>
            <a:gs pos="52000">
              <a:schemeClr val="lt1">
                <a:hueOff val="0"/>
                <a:satOff val="0"/>
                <a:lumOff val="0"/>
                <a:alphaOff val="0"/>
                <a:tint val="74000"/>
                <a:satMod val="100000"/>
                <a:lumMod val="104000"/>
              </a:schemeClr>
            </a:gs>
            <a:gs pos="100000">
              <a:schemeClr val="lt1">
                <a:hueOff val="0"/>
                <a:satOff val="0"/>
                <a:lumOff val="0"/>
                <a:alphaOff val="0"/>
                <a:tint val="78000"/>
                <a:satMod val="100000"/>
                <a:lumMod val="100000"/>
              </a:schemeClr>
            </a:gs>
          </a:gsLst>
          <a:lin ang="540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52069" tIns="0" rIns="252069" bIns="330200" numCol="1" spcCol="1270" anchor="t" anchorCtr="0">
          <a:noAutofit/>
        </a:bodyPr>
        <a:lstStyle/>
        <a:p>
          <a:pPr lvl="0" algn="l" defTabSz="755650">
            <a:lnSpc>
              <a:spcPct val="90000"/>
            </a:lnSpc>
            <a:spcBef>
              <a:spcPct val="0"/>
            </a:spcBef>
            <a:spcAft>
              <a:spcPct val="35000"/>
            </a:spcAft>
          </a:pPr>
          <a:r>
            <a:rPr lang="en-US" sz="1700" b="1" kern="1200" dirty="0"/>
            <a:t>Decisions made within one function are consistent with those made in other functions</a:t>
          </a:r>
        </a:p>
      </dsp:txBody>
      <dsp:txXfrm>
        <a:off x="5512275" y="1458805"/>
        <a:ext cx="2551881" cy="1837354"/>
      </dsp:txXfrm>
    </dsp:sp>
    <dsp:sp modelId="{11B40ADC-E674-4053-BF4A-0A568167E0E1}">
      <dsp:nvSpPr>
        <dsp:cNvPr id="0" name=""/>
        <dsp:cNvSpPr/>
      </dsp:nvSpPr>
      <dsp:spPr>
        <a:xfrm>
          <a:off x="5512275" y="233902"/>
          <a:ext cx="2551881" cy="1224903"/>
        </a:xfrm>
        <a:prstGeom prst="rect">
          <a:avLst/>
        </a:prstGeom>
        <a:noFill/>
        <a:ln w="9525"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52069" tIns="165100" rIns="252069" bIns="165100" numCol="1" spcCol="1270" anchor="ctr" anchorCtr="0">
          <a:noAutofit/>
        </a:bodyPr>
        <a:lstStyle/>
        <a:p>
          <a:pPr lvl="0" algn="l" defTabSz="2800350">
            <a:lnSpc>
              <a:spcPct val="90000"/>
            </a:lnSpc>
            <a:spcBef>
              <a:spcPct val="0"/>
            </a:spcBef>
            <a:spcAft>
              <a:spcPct val="35000"/>
            </a:spcAft>
          </a:pPr>
          <a:r>
            <a:rPr lang="en-US" sz="6300" b="1" kern="1200" dirty="0">
              <a:solidFill>
                <a:srgbClr val="FF9900"/>
              </a:solidFill>
            </a:rPr>
            <a:t>03</a:t>
          </a:r>
        </a:p>
      </dsp:txBody>
      <dsp:txXfrm>
        <a:off x="5512275" y="233902"/>
        <a:ext cx="2551881" cy="1224903"/>
      </dsp:txXfrm>
    </dsp:sp>
    <dsp:sp modelId="{4EF1510B-AE54-418D-8416-F5BF10087D87}">
      <dsp:nvSpPr>
        <dsp:cNvPr id="0" name=""/>
        <dsp:cNvSpPr/>
      </dsp:nvSpPr>
      <dsp:spPr>
        <a:xfrm>
          <a:off x="8268307" y="233902"/>
          <a:ext cx="2551881" cy="3062257"/>
        </a:xfrm>
        <a:prstGeom prst="rect">
          <a:avLst/>
        </a:prstGeom>
        <a:gradFill rotWithShape="0">
          <a:gsLst>
            <a:gs pos="0">
              <a:schemeClr val="lt1">
                <a:hueOff val="0"/>
                <a:satOff val="0"/>
                <a:lumOff val="0"/>
                <a:alphaOff val="0"/>
                <a:tint val="69000"/>
                <a:alpha val="100000"/>
                <a:satMod val="109000"/>
                <a:lumMod val="110000"/>
              </a:schemeClr>
            </a:gs>
            <a:gs pos="52000">
              <a:schemeClr val="lt1">
                <a:hueOff val="0"/>
                <a:satOff val="0"/>
                <a:lumOff val="0"/>
                <a:alphaOff val="0"/>
                <a:tint val="74000"/>
                <a:satMod val="100000"/>
                <a:lumMod val="104000"/>
              </a:schemeClr>
            </a:gs>
            <a:gs pos="100000">
              <a:schemeClr val="lt1">
                <a:hueOff val="0"/>
                <a:satOff val="0"/>
                <a:lumOff val="0"/>
                <a:alphaOff val="0"/>
                <a:tint val="78000"/>
                <a:satMod val="100000"/>
                <a:lumMod val="100000"/>
              </a:schemeClr>
            </a:gs>
          </a:gsLst>
          <a:lin ang="540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52069" tIns="0" rIns="252069" bIns="330200" numCol="1" spcCol="1270" anchor="t" anchorCtr="0">
          <a:noAutofit/>
        </a:bodyPr>
        <a:lstStyle/>
        <a:p>
          <a:pPr lvl="0" algn="l" defTabSz="755650">
            <a:lnSpc>
              <a:spcPct val="90000"/>
            </a:lnSpc>
            <a:spcBef>
              <a:spcPct val="0"/>
            </a:spcBef>
            <a:spcAft>
              <a:spcPct val="35000"/>
            </a:spcAft>
          </a:pPr>
          <a:r>
            <a:rPr lang="en-US" sz="1700" b="1" kern="1200" dirty="0"/>
            <a:t>Decisions within functions are consistent with the strategies of the business</a:t>
          </a:r>
        </a:p>
      </dsp:txBody>
      <dsp:txXfrm>
        <a:off x="8268307" y="1458805"/>
        <a:ext cx="2551881" cy="1837354"/>
      </dsp:txXfrm>
    </dsp:sp>
    <dsp:sp modelId="{D23F8C2E-DC63-49D6-8AC7-E9C090F7336B}">
      <dsp:nvSpPr>
        <dsp:cNvPr id="0" name=""/>
        <dsp:cNvSpPr/>
      </dsp:nvSpPr>
      <dsp:spPr>
        <a:xfrm>
          <a:off x="8268307" y="233902"/>
          <a:ext cx="2551881" cy="1224903"/>
        </a:xfrm>
        <a:prstGeom prst="rect">
          <a:avLst/>
        </a:prstGeom>
        <a:noFill/>
        <a:ln w="9525"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52069" tIns="165100" rIns="252069" bIns="165100" numCol="1" spcCol="1270" anchor="ctr" anchorCtr="0">
          <a:noAutofit/>
        </a:bodyPr>
        <a:lstStyle/>
        <a:p>
          <a:pPr lvl="0" algn="l" defTabSz="2800350">
            <a:lnSpc>
              <a:spcPct val="90000"/>
            </a:lnSpc>
            <a:spcBef>
              <a:spcPct val="0"/>
            </a:spcBef>
            <a:spcAft>
              <a:spcPct val="35000"/>
            </a:spcAft>
          </a:pPr>
          <a:r>
            <a:rPr lang="en-US" sz="6300" b="1" kern="1200" dirty="0">
              <a:solidFill>
                <a:srgbClr val="00CC00"/>
              </a:solidFill>
            </a:rPr>
            <a:t>04</a:t>
          </a:r>
        </a:p>
      </dsp:txBody>
      <dsp:txXfrm>
        <a:off x="8268307" y="233902"/>
        <a:ext cx="2551881" cy="12249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AD58E-868F-4BD0-8CA6-A1702309C21A}">
      <dsp:nvSpPr>
        <dsp:cNvPr id="0" name=""/>
        <dsp:cNvSpPr/>
      </dsp:nvSpPr>
      <dsp:spPr>
        <a:xfrm>
          <a:off x="0" y="2484"/>
          <a:ext cx="6403994" cy="0"/>
        </a:xfrm>
        <a:prstGeom prst="line">
          <a:avLst/>
        </a:prstGeom>
        <a:gradFill rotWithShape="0">
          <a:gsLst>
            <a:gs pos="0">
              <a:schemeClr val="accent4">
                <a:hueOff val="0"/>
                <a:satOff val="0"/>
                <a:lumOff val="0"/>
                <a:alphaOff val="0"/>
                <a:tint val="69000"/>
                <a:alpha val="100000"/>
                <a:satMod val="109000"/>
                <a:lumMod val="110000"/>
              </a:schemeClr>
            </a:gs>
            <a:gs pos="52000">
              <a:schemeClr val="accent4">
                <a:hueOff val="0"/>
                <a:satOff val="0"/>
                <a:lumOff val="0"/>
                <a:alphaOff val="0"/>
                <a:tint val="74000"/>
                <a:satMod val="100000"/>
                <a:lumMod val="104000"/>
              </a:schemeClr>
            </a:gs>
            <a:gs pos="100000">
              <a:schemeClr val="accent4">
                <a:hueOff val="0"/>
                <a:satOff val="0"/>
                <a:lumOff val="0"/>
                <a:alphaOff val="0"/>
                <a:tint val="78000"/>
                <a:satMod val="100000"/>
                <a:lumMod val="100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731AE0C-C719-428C-AA8A-ABE2838797C2}">
      <dsp:nvSpPr>
        <dsp:cNvPr id="0" name=""/>
        <dsp:cNvSpPr/>
      </dsp:nvSpPr>
      <dsp:spPr>
        <a:xfrm>
          <a:off x="0" y="2484"/>
          <a:ext cx="6403994" cy="169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i="1" kern="1200" dirty="0"/>
            <a:t>Strategy implementation</a:t>
          </a:r>
          <a:r>
            <a:rPr lang="en-US" sz="2100" b="1" kern="1200" dirty="0"/>
            <a:t> </a:t>
          </a:r>
          <a:r>
            <a:rPr lang="en-US" sz="2100" kern="1200" dirty="0"/>
            <a:t>involves creating the functional strategies, systems, structures, and processes needed by the organization in achieving strategic ends.  </a:t>
          </a:r>
        </a:p>
      </dsp:txBody>
      <dsp:txXfrm>
        <a:off x="0" y="2484"/>
        <a:ext cx="6403994" cy="1694146"/>
      </dsp:txXfrm>
    </dsp:sp>
    <dsp:sp modelId="{20CD7B02-AE19-4116-80D0-CDEA3795B406}">
      <dsp:nvSpPr>
        <dsp:cNvPr id="0" name=""/>
        <dsp:cNvSpPr/>
      </dsp:nvSpPr>
      <dsp:spPr>
        <a:xfrm>
          <a:off x="0" y="1696631"/>
          <a:ext cx="6403994" cy="0"/>
        </a:xfrm>
        <a:prstGeom prst="line">
          <a:avLst/>
        </a:prstGeom>
        <a:gradFill rotWithShape="0">
          <a:gsLst>
            <a:gs pos="0">
              <a:schemeClr val="accent4">
                <a:hueOff val="2374804"/>
                <a:satOff val="6006"/>
                <a:lumOff val="-392"/>
                <a:alphaOff val="0"/>
                <a:tint val="69000"/>
                <a:alpha val="100000"/>
                <a:satMod val="109000"/>
                <a:lumMod val="110000"/>
              </a:schemeClr>
            </a:gs>
            <a:gs pos="52000">
              <a:schemeClr val="accent4">
                <a:hueOff val="2374804"/>
                <a:satOff val="6006"/>
                <a:lumOff val="-392"/>
                <a:alphaOff val="0"/>
                <a:tint val="74000"/>
                <a:satMod val="100000"/>
                <a:lumMod val="104000"/>
              </a:schemeClr>
            </a:gs>
            <a:gs pos="100000">
              <a:schemeClr val="accent4">
                <a:hueOff val="2374804"/>
                <a:satOff val="6006"/>
                <a:lumOff val="-392"/>
                <a:alphaOff val="0"/>
                <a:tint val="78000"/>
                <a:satMod val="100000"/>
                <a:lumMod val="100000"/>
              </a:schemeClr>
            </a:gs>
          </a:gsLst>
          <a:lin ang="5400000" scaled="0"/>
        </a:gradFill>
        <a:ln w="9525" cap="flat" cmpd="sng" algn="ctr">
          <a:solidFill>
            <a:schemeClr val="accent4">
              <a:hueOff val="2374804"/>
              <a:satOff val="6006"/>
              <a:lumOff val="-39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0F39DC5-EE3E-460E-8A7C-B8A8EDFDDED5}">
      <dsp:nvSpPr>
        <dsp:cNvPr id="0" name=""/>
        <dsp:cNvSpPr/>
      </dsp:nvSpPr>
      <dsp:spPr>
        <a:xfrm>
          <a:off x="0" y="1696631"/>
          <a:ext cx="6403994" cy="169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i="1" kern="1200" dirty="0"/>
            <a:t>Strategic control</a:t>
          </a:r>
          <a:r>
            <a:rPr lang="en-US" sz="2100" b="1" kern="1200" dirty="0"/>
            <a:t> </a:t>
          </a:r>
          <a:r>
            <a:rPr lang="en-US" sz="2100" kern="1200" dirty="0"/>
            <a:t>refers to the processes that lead to adjustments in strategic direction, strategies, or the implementation plan when necessary. </a:t>
          </a:r>
        </a:p>
      </dsp:txBody>
      <dsp:txXfrm>
        <a:off x="0" y="1696631"/>
        <a:ext cx="6403994" cy="1694146"/>
      </dsp:txXfrm>
    </dsp:sp>
    <dsp:sp modelId="{EA5D97F2-C839-4F3A-A212-285BC8D3FDA3}">
      <dsp:nvSpPr>
        <dsp:cNvPr id="0" name=""/>
        <dsp:cNvSpPr/>
      </dsp:nvSpPr>
      <dsp:spPr>
        <a:xfrm>
          <a:off x="0" y="3390777"/>
          <a:ext cx="6403994" cy="0"/>
        </a:xfrm>
        <a:prstGeom prst="line">
          <a:avLst/>
        </a:prstGeom>
        <a:gradFill rotWithShape="0">
          <a:gsLst>
            <a:gs pos="0">
              <a:schemeClr val="accent4">
                <a:hueOff val="4749608"/>
                <a:satOff val="12011"/>
                <a:lumOff val="-784"/>
                <a:alphaOff val="0"/>
                <a:tint val="69000"/>
                <a:alpha val="100000"/>
                <a:satMod val="109000"/>
                <a:lumMod val="110000"/>
              </a:schemeClr>
            </a:gs>
            <a:gs pos="52000">
              <a:schemeClr val="accent4">
                <a:hueOff val="4749608"/>
                <a:satOff val="12011"/>
                <a:lumOff val="-784"/>
                <a:alphaOff val="0"/>
                <a:tint val="74000"/>
                <a:satMod val="100000"/>
                <a:lumMod val="104000"/>
              </a:schemeClr>
            </a:gs>
            <a:gs pos="100000">
              <a:schemeClr val="accent4">
                <a:hueOff val="4749608"/>
                <a:satOff val="12011"/>
                <a:lumOff val="-784"/>
                <a:alphaOff val="0"/>
                <a:tint val="78000"/>
                <a:satMod val="100000"/>
                <a:lumMod val="100000"/>
              </a:schemeClr>
            </a:gs>
          </a:gsLst>
          <a:lin ang="5400000" scaled="0"/>
        </a:gradFill>
        <a:ln w="9525" cap="flat" cmpd="sng" algn="ctr">
          <a:solidFill>
            <a:schemeClr val="accent4">
              <a:hueOff val="4749608"/>
              <a:satOff val="12011"/>
              <a:lumOff val="-784"/>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6E37BA3-B6E1-4B4F-B693-552BC7786357}">
      <dsp:nvSpPr>
        <dsp:cNvPr id="0" name=""/>
        <dsp:cNvSpPr/>
      </dsp:nvSpPr>
      <dsp:spPr>
        <a:xfrm>
          <a:off x="0" y="3390777"/>
          <a:ext cx="6403994" cy="169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i="1" kern="1200" dirty="0"/>
            <a:t>Strategic restructuring</a:t>
          </a:r>
          <a:r>
            <a:rPr lang="en-US" sz="2100" b="1" kern="1200" dirty="0"/>
            <a:t> </a:t>
          </a:r>
          <a:r>
            <a:rPr lang="en-US" sz="2100" kern="1200" dirty="0"/>
            <a:t>involves a renewed emphasis on what an organization does well, combined with a variety of tactics to revitalize the organization and strengthen its competitive position.</a:t>
          </a:r>
        </a:p>
      </dsp:txBody>
      <dsp:txXfrm>
        <a:off x="0" y="3390777"/>
        <a:ext cx="6403994" cy="16941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3D794-9DF9-41D3-9DD3-B3DB16F35B6F}">
      <dsp:nvSpPr>
        <dsp:cNvPr id="0" name=""/>
        <dsp:cNvSpPr/>
      </dsp:nvSpPr>
      <dsp:spPr>
        <a:xfrm>
          <a:off x="1068079" y="1831"/>
          <a:ext cx="4154067" cy="12669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Functions of feedback controls in organizations:</a:t>
          </a:r>
          <a:endParaRPr lang="en-US" sz="1900" b="1" kern="1200" dirty="0"/>
        </a:p>
      </dsp:txBody>
      <dsp:txXfrm>
        <a:off x="1068079" y="1831"/>
        <a:ext cx="4154067" cy="1266990"/>
      </dsp:txXfrm>
    </dsp:sp>
    <dsp:sp modelId="{31746F0A-9CA7-434F-9E69-A86BCC2555FD}">
      <dsp:nvSpPr>
        <dsp:cNvPr id="0" name=""/>
        <dsp:cNvSpPr/>
      </dsp:nvSpPr>
      <dsp:spPr>
        <a:xfrm>
          <a:off x="1068079" y="1788080"/>
          <a:ext cx="4154067" cy="12669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 </a:t>
          </a:r>
          <a:r>
            <a:rPr lang="en-US" sz="1900" b="1" kern="1200" dirty="0" smtClean="0"/>
            <a:t>Creating specific objectives or   targets ensures that managers understand the plans and strategies that guide firm decisions</a:t>
          </a:r>
          <a:endParaRPr lang="en-US" sz="1900" b="1" kern="1200" dirty="0"/>
        </a:p>
      </dsp:txBody>
      <dsp:txXfrm>
        <a:off x="1068079" y="1788080"/>
        <a:ext cx="4154067" cy="1266990"/>
      </dsp:txXfrm>
    </dsp:sp>
    <dsp:sp modelId="{12230779-1C41-4253-ABCE-6B99D1D60027}">
      <dsp:nvSpPr>
        <dsp:cNvPr id="0" name=""/>
        <dsp:cNvSpPr/>
      </dsp:nvSpPr>
      <dsp:spPr>
        <a:xfrm>
          <a:off x="1068079" y="3574329"/>
          <a:ext cx="4154067" cy="12669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 </a:t>
          </a:r>
          <a:r>
            <a:rPr lang="en-US" sz="1900" b="1" kern="1200" dirty="0" smtClean="0"/>
            <a:t>Motivate managers to pursue  organizational interests</a:t>
          </a:r>
          <a:endParaRPr lang="en-US" sz="1900" b="1" kern="1200" dirty="0"/>
        </a:p>
      </dsp:txBody>
      <dsp:txXfrm>
        <a:off x="1068079" y="3574329"/>
        <a:ext cx="4154067" cy="1266990"/>
      </dsp:txXfrm>
    </dsp:sp>
    <dsp:sp modelId="{E62CE58C-21DB-4A4D-9198-591287AE4059}">
      <dsp:nvSpPr>
        <dsp:cNvPr id="0" name=""/>
        <dsp:cNvSpPr/>
      </dsp:nvSpPr>
      <dsp:spPr>
        <a:xfrm>
          <a:off x="1068079" y="5360578"/>
          <a:ext cx="4154067" cy="12669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 </a:t>
          </a:r>
          <a:r>
            <a:rPr lang="en-US" sz="1900" b="1" kern="1200" dirty="0" smtClean="0"/>
            <a:t>Help managers decide when and how to intervene to make corrections</a:t>
          </a:r>
          <a:endParaRPr lang="en-US" sz="1900" b="1" kern="1200" dirty="0"/>
        </a:p>
      </dsp:txBody>
      <dsp:txXfrm>
        <a:off x="1068079" y="5360578"/>
        <a:ext cx="4154067" cy="12669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A1D98-E535-41AA-B7FB-4611434D929F}">
      <dsp:nvSpPr>
        <dsp:cNvPr id="0" name=""/>
        <dsp:cNvSpPr/>
      </dsp:nvSpPr>
      <dsp:spPr>
        <a:xfrm>
          <a:off x="0" y="28571"/>
          <a:ext cx="5306342" cy="1050417"/>
        </a:xfrm>
        <a:prstGeom prst="roundRect">
          <a:avLst>
            <a:gd name="adj" fmla="val 10000"/>
          </a:avLst>
        </a:prstGeom>
        <a:gradFill rotWithShape="0">
          <a:gsLst>
            <a:gs pos="0">
              <a:schemeClr val="accent4">
                <a:hueOff val="0"/>
                <a:satOff val="0"/>
                <a:lumOff val="0"/>
                <a:alphaOff val="0"/>
                <a:tint val="69000"/>
                <a:alpha val="100000"/>
                <a:satMod val="109000"/>
                <a:lumMod val="110000"/>
              </a:schemeClr>
            </a:gs>
            <a:gs pos="52000">
              <a:schemeClr val="accent4">
                <a:hueOff val="0"/>
                <a:satOff val="0"/>
                <a:lumOff val="0"/>
                <a:alphaOff val="0"/>
                <a:tint val="74000"/>
                <a:satMod val="100000"/>
                <a:lumMod val="104000"/>
              </a:schemeClr>
            </a:gs>
            <a:gs pos="100000">
              <a:schemeClr val="accent4">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t>The BSC suggests that we view </a:t>
          </a:r>
          <a:r>
            <a:rPr lang="en-US" sz="1400" b="1" kern="1200" dirty="0" smtClean="0"/>
            <a:t>the organization </a:t>
          </a:r>
          <a:r>
            <a:rPr lang="en-US" sz="1400" b="1" kern="1200" dirty="0"/>
            <a:t>from four perspectives, and to develop objectives, measures (KPIs), targets, and initiatives (actions) relative to each of these points of view: </a:t>
          </a:r>
        </a:p>
      </dsp:txBody>
      <dsp:txXfrm>
        <a:off x="30766" y="59337"/>
        <a:ext cx="4049961" cy="988885"/>
      </dsp:txXfrm>
    </dsp:sp>
    <dsp:sp modelId="{A1AD477D-DDC9-42B1-B651-684FA9EC3DF5}">
      <dsp:nvSpPr>
        <dsp:cNvPr id="0" name=""/>
        <dsp:cNvSpPr/>
      </dsp:nvSpPr>
      <dsp:spPr>
        <a:xfrm>
          <a:off x="396252" y="1196308"/>
          <a:ext cx="5306342" cy="1050417"/>
        </a:xfrm>
        <a:prstGeom prst="roundRect">
          <a:avLst>
            <a:gd name="adj" fmla="val 10000"/>
          </a:avLst>
        </a:prstGeom>
        <a:gradFill rotWithShape="0">
          <a:gsLst>
            <a:gs pos="0">
              <a:schemeClr val="accent4">
                <a:hueOff val="1187402"/>
                <a:satOff val="3003"/>
                <a:lumOff val="-196"/>
                <a:alphaOff val="0"/>
                <a:tint val="69000"/>
                <a:alpha val="100000"/>
                <a:satMod val="109000"/>
                <a:lumMod val="110000"/>
              </a:schemeClr>
            </a:gs>
            <a:gs pos="52000">
              <a:schemeClr val="accent4">
                <a:hueOff val="1187402"/>
                <a:satOff val="3003"/>
                <a:lumOff val="-196"/>
                <a:alphaOff val="0"/>
                <a:tint val="74000"/>
                <a:satMod val="100000"/>
                <a:lumMod val="104000"/>
              </a:schemeClr>
            </a:gs>
            <a:gs pos="100000">
              <a:schemeClr val="accent4">
                <a:hueOff val="1187402"/>
                <a:satOff val="3003"/>
                <a:lumOff val="-196"/>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a:t>Financial:</a:t>
          </a:r>
          <a:r>
            <a:rPr lang="en-US" sz="1200" kern="1200" dirty="0"/>
            <a:t> often renamed Stewardship or other more appropriate name in the public sector, this perspective views organizational financial performance and the use of financial resources</a:t>
          </a:r>
        </a:p>
      </dsp:txBody>
      <dsp:txXfrm>
        <a:off x="427018" y="1227074"/>
        <a:ext cx="4165786" cy="988885"/>
      </dsp:txXfrm>
    </dsp:sp>
    <dsp:sp modelId="{F18E2CA5-3F62-43C5-8DCB-B38E0E8BE343}">
      <dsp:nvSpPr>
        <dsp:cNvPr id="0" name=""/>
        <dsp:cNvSpPr/>
      </dsp:nvSpPr>
      <dsp:spPr>
        <a:xfrm>
          <a:off x="792505" y="2392616"/>
          <a:ext cx="5306342" cy="1050417"/>
        </a:xfrm>
        <a:prstGeom prst="roundRect">
          <a:avLst>
            <a:gd name="adj" fmla="val 10000"/>
          </a:avLst>
        </a:prstGeom>
        <a:gradFill rotWithShape="0">
          <a:gsLst>
            <a:gs pos="0">
              <a:schemeClr val="accent4">
                <a:hueOff val="2374804"/>
                <a:satOff val="6006"/>
                <a:lumOff val="-392"/>
                <a:alphaOff val="0"/>
                <a:tint val="69000"/>
                <a:alpha val="100000"/>
                <a:satMod val="109000"/>
                <a:lumMod val="110000"/>
              </a:schemeClr>
            </a:gs>
            <a:gs pos="52000">
              <a:schemeClr val="accent4">
                <a:hueOff val="2374804"/>
                <a:satOff val="6006"/>
                <a:lumOff val="-392"/>
                <a:alphaOff val="0"/>
                <a:tint val="74000"/>
                <a:satMod val="100000"/>
                <a:lumMod val="104000"/>
              </a:schemeClr>
            </a:gs>
            <a:gs pos="100000">
              <a:schemeClr val="accent4">
                <a:hueOff val="2374804"/>
                <a:satOff val="6006"/>
                <a:lumOff val="-392"/>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a:t>Customer/Stakeholder:</a:t>
          </a:r>
          <a:r>
            <a:rPr lang="en-US" sz="1200" kern="1200" dirty="0"/>
            <a:t> this perspective views organizational performance from the point of view the customer or other key stakeholders that the organization is designed to serve</a:t>
          </a:r>
        </a:p>
      </dsp:txBody>
      <dsp:txXfrm>
        <a:off x="823271" y="2423382"/>
        <a:ext cx="4165786" cy="988884"/>
      </dsp:txXfrm>
    </dsp:sp>
    <dsp:sp modelId="{104FE3BF-4477-44AC-9A5E-6CF4F85A83F3}">
      <dsp:nvSpPr>
        <dsp:cNvPr id="0" name=""/>
        <dsp:cNvSpPr/>
      </dsp:nvSpPr>
      <dsp:spPr>
        <a:xfrm>
          <a:off x="1188758" y="3588924"/>
          <a:ext cx="5306342" cy="1050417"/>
        </a:xfrm>
        <a:prstGeom prst="roundRect">
          <a:avLst>
            <a:gd name="adj" fmla="val 10000"/>
          </a:avLst>
        </a:prstGeom>
        <a:gradFill rotWithShape="0">
          <a:gsLst>
            <a:gs pos="0">
              <a:schemeClr val="accent4">
                <a:hueOff val="3562206"/>
                <a:satOff val="9008"/>
                <a:lumOff val="-588"/>
                <a:alphaOff val="0"/>
                <a:tint val="69000"/>
                <a:alpha val="100000"/>
                <a:satMod val="109000"/>
                <a:lumMod val="110000"/>
              </a:schemeClr>
            </a:gs>
            <a:gs pos="52000">
              <a:schemeClr val="accent4">
                <a:hueOff val="3562206"/>
                <a:satOff val="9008"/>
                <a:lumOff val="-588"/>
                <a:alphaOff val="0"/>
                <a:tint val="74000"/>
                <a:satMod val="100000"/>
                <a:lumMod val="104000"/>
              </a:schemeClr>
            </a:gs>
            <a:gs pos="100000">
              <a:schemeClr val="accent4">
                <a:hueOff val="3562206"/>
                <a:satOff val="9008"/>
                <a:lumOff val="-588"/>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a:t>Internal Process:</a:t>
          </a:r>
          <a:r>
            <a:rPr lang="en-US" sz="1200" kern="1200" dirty="0"/>
            <a:t> views organizational performance through the lenses of the quality and efficiency related to our product or services or other key business processes</a:t>
          </a:r>
        </a:p>
      </dsp:txBody>
      <dsp:txXfrm>
        <a:off x="1219524" y="3619690"/>
        <a:ext cx="4165786" cy="988884"/>
      </dsp:txXfrm>
    </dsp:sp>
    <dsp:sp modelId="{84D35067-E26B-4835-9EE5-61865636AF49}">
      <dsp:nvSpPr>
        <dsp:cNvPr id="0" name=""/>
        <dsp:cNvSpPr/>
      </dsp:nvSpPr>
      <dsp:spPr>
        <a:xfrm>
          <a:off x="1585011" y="4785233"/>
          <a:ext cx="5306342" cy="1050417"/>
        </a:xfrm>
        <a:prstGeom prst="roundRect">
          <a:avLst>
            <a:gd name="adj" fmla="val 10000"/>
          </a:avLst>
        </a:prstGeom>
        <a:gradFill rotWithShape="0">
          <a:gsLst>
            <a:gs pos="0">
              <a:schemeClr val="accent4">
                <a:hueOff val="4749608"/>
                <a:satOff val="12011"/>
                <a:lumOff val="-784"/>
                <a:alphaOff val="0"/>
                <a:tint val="69000"/>
                <a:alpha val="100000"/>
                <a:satMod val="109000"/>
                <a:lumMod val="110000"/>
              </a:schemeClr>
            </a:gs>
            <a:gs pos="52000">
              <a:schemeClr val="accent4">
                <a:hueOff val="4749608"/>
                <a:satOff val="12011"/>
                <a:lumOff val="-784"/>
                <a:alphaOff val="0"/>
                <a:tint val="74000"/>
                <a:satMod val="100000"/>
                <a:lumMod val="104000"/>
              </a:schemeClr>
            </a:gs>
            <a:gs pos="100000">
              <a:schemeClr val="accent4">
                <a:hueOff val="4749608"/>
                <a:satOff val="12011"/>
                <a:lumOff val="-784"/>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a:t>Organizational Capacity (originally called Learning and Growth):</a:t>
          </a:r>
          <a:r>
            <a:rPr lang="en-US" sz="1200" kern="1200" dirty="0"/>
            <a:t> views organizational performance through the lenses of human capital, infrastructure, technology, culture and other capacities that are key to breakthrough performance</a:t>
          </a:r>
        </a:p>
      </dsp:txBody>
      <dsp:txXfrm>
        <a:off x="1615777" y="4815999"/>
        <a:ext cx="4165786" cy="988884"/>
      </dsp:txXfrm>
    </dsp:sp>
    <dsp:sp modelId="{C71ECD5F-D4BD-46F6-AA37-5B79832E0D43}">
      <dsp:nvSpPr>
        <dsp:cNvPr id="0" name=""/>
        <dsp:cNvSpPr/>
      </dsp:nvSpPr>
      <dsp:spPr>
        <a:xfrm>
          <a:off x="4623571" y="767387"/>
          <a:ext cx="682771" cy="682771"/>
        </a:xfrm>
        <a:prstGeom prst="downArrow">
          <a:avLst>
            <a:gd name="adj1" fmla="val 55000"/>
            <a:gd name="adj2" fmla="val 45000"/>
          </a:avLst>
        </a:prstGeom>
        <a:solidFill>
          <a:schemeClr val="accent2">
            <a:alpha val="9000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dirty="0"/>
        </a:p>
      </dsp:txBody>
      <dsp:txXfrm>
        <a:off x="4777194" y="767387"/>
        <a:ext cx="375525" cy="513785"/>
      </dsp:txXfrm>
    </dsp:sp>
    <dsp:sp modelId="{76A534F7-E0D9-4A7D-9A9E-C16D92E20748}">
      <dsp:nvSpPr>
        <dsp:cNvPr id="0" name=""/>
        <dsp:cNvSpPr/>
      </dsp:nvSpPr>
      <dsp:spPr>
        <a:xfrm>
          <a:off x="5019824" y="1963696"/>
          <a:ext cx="682771" cy="682771"/>
        </a:xfrm>
        <a:prstGeom prst="downArrow">
          <a:avLst>
            <a:gd name="adj1" fmla="val 55000"/>
            <a:gd name="adj2" fmla="val 45000"/>
          </a:avLst>
        </a:prstGeom>
        <a:solidFill>
          <a:srgbClr val="FF9900">
            <a:alpha val="90000"/>
          </a:srgbClr>
        </a:solidFill>
        <a:ln w="9525" cap="flat" cmpd="sng" algn="ctr">
          <a:solidFill>
            <a:schemeClr val="accent4">
              <a:tint val="40000"/>
              <a:alpha val="90000"/>
              <a:hueOff val="1302789"/>
              <a:satOff val="2813"/>
              <a:lumOff val="1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dirty="0"/>
        </a:p>
      </dsp:txBody>
      <dsp:txXfrm>
        <a:off x="5173447" y="1963696"/>
        <a:ext cx="375525" cy="513785"/>
      </dsp:txXfrm>
    </dsp:sp>
    <dsp:sp modelId="{2F55D855-13EE-4EF6-83EB-2EF23B42351C}">
      <dsp:nvSpPr>
        <dsp:cNvPr id="0" name=""/>
        <dsp:cNvSpPr/>
      </dsp:nvSpPr>
      <dsp:spPr>
        <a:xfrm>
          <a:off x="5416077" y="3142497"/>
          <a:ext cx="682771" cy="682771"/>
        </a:xfrm>
        <a:prstGeom prst="downArrow">
          <a:avLst>
            <a:gd name="adj1" fmla="val 55000"/>
            <a:gd name="adj2" fmla="val 45000"/>
          </a:avLst>
        </a:prstGeom>
        <a:solidFill>
          <a:srgbClr val="FF9900">
            <a:alpha val="90000"/>
          </a:srgbClr>
        </a:solidFill>
        <a:ln w="9525" cap="flat" cmpd="sng" algn="ctr">
          <a:solidFill>
            <a:schemeClr val="accent4">
              <a:tint val="40000"/>
              <a:alpha val="90000"/>
              <a:hueOff val="2605579"/>
              <a:satOff val="5626"/>
              <a:lumOff val="3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dirty="0"/>
        </a:p>
      </dsp:txBody>
      <dsp:txXfrm>
        <a:off x="5569700" y="3142497"/>
        <a:ext cx="375525" cy="513785"/>
      </dsp:txXfrm>
    </dsp:sp>
    <dsp:sp modelId="{2B92C83A-388B-4C6B-8141-8A46965C53AB}">
      <dsp:nvSpPr>
        <dsp:cNvPr id="0" name=""/>
        <dsp:cNvSpPr/>
      </dsp:nvSpPr>
      <dsp:spPr>
        <a:xfrm>
          <a:off x="5812330" y="4350477"/>
          <a:ext cx="682771" cy="682771"/>
        </a:xfrm>
        <a:prstGeom prst="downArrow">
          <a:avLst>
            <a:gd name="adj1" fmla="val 55000"/>
            <a:gd name="adj2" fmla="val 45000"/>
          </a:avLst>
        </a:prstGeom>
        <a:solidFill>
          <a:srgbClr val="FF9900">
            <a:alpha val="90000"/>
          </a:srgbClr>
        </a:solidFill>
        <a:ln w="9525" cap="flat" cmpd="sng" algn="ctr">
          <a:solidFill>
            <a:schemeClr val="accent4">
              <a:tint val="40000"/>
              <a:alpha val="90000"/>
              <a:hueOff val="3908368"/>
              <a:satOff val="8439"/>
              <a:lumOff val="4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dirty="0"/>
        </a:p>
      </dsp:txBody>
      <dsp:txXfrm>
        <a:off x="5965953" y="4350477"/>
        <a:ext cx="375525" cy="5137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FB96E-87ED-4ABF-A73B-F82593B4715E}" type="datetimeFigureOut">
              <a:rPr lang="en-US" smtClean="0"/>
              <a:t>3/20/2018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3EFEA-AA16-43FD-8432-13A37750FFC0}" type="slidenum">
              <a:rPr lang="en-US" smtClean="0"/>
              <a:t>‹#›</a:t>
            </a:fld>
            <a:endParaRPr lang="en-US" dirty="0"/>
          </a:p>
        </p:txBody>
      </p:sp>
    </p:spTree>
    <p:extLst>
      <p:ext uri="{BB962C8B-B14F-4D97-AF65-F5344CB8AC3E}">
        <p14:creationId xmlns:p14="http://schemas.microsoft.com/office/powerpoint/2010/main" val="162436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 xmlns:a16="http://schemas.microsoft.com/office/drawing/2014/main" id="{ABD7116C-1331-4E7B-BCCC-827DB21B2081}"/>
              </a:ext>
            </a:extLst>
          </p:cNvPr>
          <p:cNvSpPr>
            <a:spLocks noGrp="1" noRot="1" noChangeAspect="1" noChangeArrowheads="1" noTextEdit="1"/>
          </p:cNvSpPr>
          <p:nvPr>
            <p:ph type="sldImg"/>
          </p:nvPr>
        </p:nvSpPr>
        <p:spPr>
          <a:xfrm>
            <a:off x="393700" y="692150"/>
            <a:ext cx="6070600" cy="3416300"/>
          </a:xfrm>
          <a:ln/>
        </p:spPr>
      </p:sp>
      <p:sp>
        <p:nvSpPr>
          <p:cNvPr id="21507" name="Rectangle 3">
            <a:extLst>
              <a:ext uri="{FF2B5EF4-FFF2-40B4-BE49-F238E27FC236}">
                <a16:creationId xmlns="" xmlns:a16="http://schemas.microsoft.com/office/drawing/2014/main" id="{E8ADA12E-A75B-43F3-BD36-D06E572E2A8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95669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 xmlns:a16="http://schemas.microsoft.com/office/drawing/2014/main" id="{4B3F5938-FC4F-4B06-9D43-93C8EFE3BEB7}"/>
              </a:ext>
            </a:extLst>
          </p:cNvPr>
          <p:cNvSpPr>
            <a:spLocks noGrp="1" noRot="1" noChangeAspect="1" noChangeArrowheads="1" noTextEdit="1"/>
          </p:cNvSpPr>
          <p:nvPr>
            <p:ph type="sldImg"/>
          </p:nvPr>
        </p:nvSpPr>
        <p:spPr>
          <a:xfrm>
            <a:off x="393700" y="692150"/>
            <a:ext cx="6070600" cy="3416300"/>
          </a:xfrm>
          <a:ln/>
        </p:spPr>
      </p:sp>
      <p:sp>
        <p:nvSpPr>
          <p:cNvPr id="23555" name="Rectangle 3">
            <a:extLst>
              <a:ext uri="{FF2B5EF4-FFF2-40B4-BE49-F238E27FC236}">
                <a16:creationId xmlns="" xmlns:a16="http://schemas.microsoft.com/office/drawing/2014/main" id="{13E0A992-6979-487A-9622-501A399C8AC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65206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A6AC2223-1BCF-47C4-B9BA-EBCB9B1CE3D6}"/>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52227" name="Rectangle 3">
            <a:extLst>
              <a:ext uri="{FF2B5EF4-FFF2-40B4-BE49-F238E27FC236}">
                <a16:creationId xmlns="" xmlns:a16="http://schemas.microsoft.com/office/drawing/2014/main" id="{52126A7D-A482-47BE-84A0-BE29457236E0}"/>
              </a:ext>
            </a:extLst>
          </p:cNvPr>
          <p:cNvSpPr>
            <a:spLocks noGrp="1" noChangeArrowheads="1"/>
          </p:cNvSpPr>
          <p:nvPr>
            <p:ph type="body" idx="1"/>
          </p:nvPr>
        </p:nvSpPr>
        <p:spPr>
          <a:solidFill>
            <a:srgbClr val="FFFFFF"/>
          </a:solidFill>
          <a:ln>
            <a:solidFill>
              <a:srgbClr val="000000"/>
            </a:solidFill>
          </a:ln>
        </p:spPr>
        <p:txBody>
          <a:bodyPr/>
          <a:lstStyle/>
          <a:p>
            <a:r>
              <a:rPr lang="en-US" altLang="en-US" sz="1000" dirty="0">
                <a:ea typeface="ＭＳ Ｐゴシック" panose="020B0600070205080204" pitchFamily="34" charset="-128"/>
              </a:rPr>
              <a:t>The product life cycle describes the stages most products - and industries - evolve through from creation to maturation.  Study of product life cycle concepts can help an organization understand the dynamic nature of strategy.  As a product moves through the stages of the life cycle, different strategies and organizational resources are needed to compete effectively.</a:t>
            </a:r>
          </a:p>
          <a:p>
            <a:r>
              <a:rPr lang="en-US" altLang="en-US" sz="1000" dirty="0">
                <a:ea typeface="ＭＳ Ｐゴシック" panose="020B0600070205080204" pitchFamily="34" charset="-128"/>
              </a:rPr>
              <a:t>In the introduction stage, firms attempt to produce a product that is of sufficiently high quality that they will be able to establish a good reputation in the market.  The emphasis is often on research and development.  Early producers sometimes enjoy a "first-mover advantage.", </a:t>
            </a:r>
          </a:p>
          <a:p>
            <a:r>
              <a:rPr lang="en-US" altLang="en-US" sz="1000" dirty="0">
                <a:ea typeface="ＭＳ Ｐゴシック" panose="020B0600070205080204" pitchFamily="34" charset="-128"/>
              </a:rPr>
              <a:t>During the growth stage, as demand greatly expands and the number of competitors increases, existing competitors may attempt to erect entry barriers by building plants that are large enough to enjoy economies of scale, locking in contracts for supplies or distribution of products, or differentiating products through advertising and new features or service.  At this stage, products are much more standardized and competition tends to focus on product quality and availability. </a:t>
            </a:r>
          </a:p>
          <a:p>
            <a:r>
              <a:rPr lang="en-US" altLang="en-US" sz="1000" dirty="0">
                <a:ea typeface="ＭＳ Ｐゴシック" panose="020B0600070205080204" pitchFamily="34" charset="-128"/>
              </a:rPr>
              <a:t>During the maturity stage, as demand continues to level off, efficient, high volume production tends to dominate manufacturing strategy.  A dominant design for the product has probably emerged, and therefore consumers typically focus on price and dependability.  Product differentiation becomes increasingly difficult.  Marketing, distribution efficiency and low cost operations gain increasing importance during this stage.</a:t>
            </a:r>
          </a:p>
          <a:p>
            <a:r>
              <a:rPr lang="en-US" altLang="en-US" sz="1000" dirty="0">
                <a:ea typeface="ＭＳ Ｐゴシック" panose="020B0600070205080204" pitchFamily="34" charset="-128"/>
              </a:rPr>
              <a:t>Finally, during the commodity or decline stage, tight cost controls leading to efficiency are essential to success.  </a:t>
            </a:r>
          </a:p>
          <a:p>
            <a:r>
              <a:rPr lang="en-US" altLang="en-US" b="1" i="1" dirty="0">
                <a:ea typeface="ＭＳ Ｐゴシック" panose="020B0600070205080204" pitchFamily="34" charset="-128"/>
              </a:rPr>
              <a:t>Discussion Prompt</a:t>
            </a:r>
            <a:r>
              <a:rPr lang="en-US" altLang="en-US" i="1" dirty="0">
                <a:ea typeface="ＭＳ Ｐゴシック" panose="020B0600070205080204" pitchFamily="34" charset="-128"/>
              </a:rPr>
              <a:t>:  How important is it for a firm to align with the dominant characteristics of each stage of the product life cycle?  (Use this prompt to revisit the discussion of determinism versus enactment from earlier chapters).  What if a company chooses NOT to align with the dominant design that emerges in the latter stages of the life cycle – but instead chooses to continue to pursue a form of differentiation in a niche segment of the market? </a:t>
            </a:r>
            <a:endParaRPr lang="en-US" altLang="en-US" sz="1000" b="1" dirty="0">
              <a:ea typeface="ＭＳ Ｐゴシック" panose="020B0600070205080204" pitchFamily="34" charset="-128"/>
            </a:endParaRPr>
          </a:p>
          <a:p>
            <a:endParaRPr lang="en-US" altLang="en-US" sz="1000" dirty="0">
              <a:ea typeface="ＭＳ Ｐゴシック" panose="020B0600070205080204" pitchFamily="34" charset="-128"/>
            </a:endParaRPr>
          </a:p>
        </p:txBody>
      </p:sp>
    </p:spTree>
    <p:extLst>
      <p:ext uri="{BB962C8B-B14F-4D97-AF65-F5344CB8AC3E}">
        <p14:creationId xmlns:p14="http://schemas.microsoft.com/office/powerpoint/2010/main" val="234601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 xmlns:a16="http://schemas.microsoft.com/office/drawing/2014/main" id="{BF1100FE-01AB-43FA-8EB4-06DE0FEFB7A4}"/>
              </a:ext>
            </a:extLst>
          </p:cNvPr>
          <p:cNvSpPr>
            <a:spLocks noGrp="1" noRot="1" noChangeAspect="1" noChangeArrowheads="1" noTextEdit="1"/>
          </p:cNvSpPr>
          <p:nvPr>
            <p:ph type="sldImg"/>
          </p:nvPr>
        </p:nvSpPr>
        <p:spPr>
          <a:xfrm>
            <a:off x="381000" y="685800"/>
            <a:ext cx="6096000" cy="3429000"/>
          </a:xfrm>
          <a:ln/>
        </p:spPr>
      </p:sp>
      <p:sp>
        <p:nvSpPr>
          <p:cNvPr id="27651" name="Rectangle 3">
            <a:extLst>
              <a:ext uri="{FF2B5EF4-FFF2-40B4-BE49-F238E27FC236}">
                <a16:creationId xmlns="" xmlns:a16="http://schemas.microsoft.com/office/drawing/2014/main" id="{B764F51A-FF1B-426C-98E1-24125FEF7C5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altLang="en-US" dirty="0">
                <a:ea typeface="ＭＳ Ｐゴシック" panose="020B0600070205080204" pitchFamily="34" charset="-128"/>
              </a:rPr>
              <a:t>Effective </a:t>
            </a:r>
            <a:r>
              <a:rPr lang="en-US" altLang="en-US" b="1" dirty="0">
                <a:ea typeface="ＭＳ Ｐゴシック" panose="020B0600070205080204" pitchFamily="34" charset="-128"/>
              </a:rPr>
              <a:t>feedback controls</a:t>
            </a:r>
            <a:r>
              <a:rPr lang="en-US" altLang="en-US" dirty="0">
                <a:ea typeface="ＭＳ Ｐゴシック" panose="020B0600070205080204" pitchFamily="34" charset="-128"/>
              </a:rPr>
              <a:t> are one way to help ensure that the strategies are indeed moving the organization in an appropriate direction. </a:t>
            </a:r>
          </a:p>
          <a:p>
            <a:pPr>
              <a:spcBef>
                <a:spcPts val="600"/>
              </a:spcBef>
            </a:pPr>
            <a:r>
              <a:rPr lang="en-US" altLang="en-US" dirty="0">
                <a:ea typeface="ＭＳ Ｐゴシック" panose="020B0600070205080204" pitchFamily="34" charset="-128"/>
              </a:rPr>
              <a:t>They create specific objectives or targets, which ensures that managers at various levels and areas in the organization understand the plans and strategies that guide organizational decisions.  </a:t>
            </a:r>
          </a:p>
          <a:p>
            <a:pPr>
              <a:spcBef>
                <a:spcPts val="600"/>
              </a:spcBef>
            </a:pPr>
            <a:r>
              <a:rPr lang="en-US" altLang="en-US" dirty="0">
                <a:ea typeface="ＭＳ Ｐゴシック" panose="020B0600070205080204" pitchFamily="34" charset="-128"/>
              </a:rPr>
              <a:t>Feedback control systems motivate managers to pursue organizational interests as opposed to purely personal interests, because they know they will be held accountable for the results of their actions.  </a:t>
            </a:r>
          </a:p>
          <a:p>
            <a:pPr>
              <a:spcBef>
                <a:spcPts val="600"/>
              </a:spcBef>
            </a:pPr>
            <a:r>
              <a:rPr lang="en-US" altLang="en-US" dirty="0">
                <a:ea typeface="ＭＳ Ｐゴシック" panose="020B0600070205080204" pitchFamily="34" charset="-128"/>
              </a:rPr>
              <a:t>Feedback control systems help managers decide when and how to intervene in organizational processes by identifying areas that require further attention.  Without good control systems, managers can fall into the trap of spending too much time dealing with issues and problems that are not particularly important to the future of the organization.  </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90750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3/20/2018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3/20/2018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3/20/2018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3/20/2018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3/20/2018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kpi.org/KPI-Basics/KPI-Basics" TargetMode="External"/></Relationships>
</file>

<file path=ppt/slides/_rels/slide3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99u.com/articles/6947/What-Happened-to-Downtime-The-Extinction-of-Deep-Thinking-Sacred-Space" TargetMode="External"/><Relationship Id="rId2" Type="http://schemas.openxmlformats.org/officeDocument/2006/relationships/hyperlink" Target="https://hrtrendinstitute.com/2017/02/20/hr-operations-in-the-lif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hrtrendinstitute.com/2017/12/19/hr-tech-trends-often-ignored-by-hr/"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hrtrendinstitute.com/2017/01/09/consumerisation-hr/"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 xmlns:a16="http://schemas.microsoft.com/office/drawing/2014/main" id="{E770CA6A-B3B0-4826-A91F-B2B1F8922026}"/>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9" descr="A picture containing sitting&#10;&#10;Description generated with high confidence">
            <a:extLst>
              <a:ext uri="{FF2B5EF4-FFF2-40B4-BE49-F238E27FC236}">
                <a16:creationId xmlns="" xmlns:a16="http://schemas.microsoft.com/office/drawing/2014/main" id="{3C51B9DA-B0CC-480A-8EA5-4D5C3E0515B9}"/>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 xmlns:a16="http://schemas.microsoft.com/office/drawing/2014/main" id="{418B6DF1-C109-4FAC-B58D-B13A78337BE1}"/>
              </a:ext>
            </a:extLst>
          </p:cNvPr>
          <p:cNvSpPr>
            <a:spLocks noGrp="1"/>
          </p:cNvSpPr>
          <p:nvPr>
            <p:ph type="ctrTitle"/>
          </p:nvPr>
        </p:nvSpPr>
        <p:spPr>
          <a:xfrm>
            <a:off x="632628" y="217853"/>
            <a:ext cx="8379487" cy="2929793"/>
          </a:xfrm>
        </p:spPr>
        <p:txBody>
          <a:bodyPr anchor="ctr">
            <a:normAutofit/>
          </a:bodyPr>
          <a:lstStyle/>
          <a:p>
            <a:r>
              <a:rPr lang="en-US" sz="5400" b="1" i="1" dirty="0" smtClean="0">
                <a:effectLst>
                  <a:outerShdw blurRad="38100" dist="38100" dir="2700000" algn="tl">
                    <a:srgbClr val="000000">
                      <a:alpha val="43137"/>
                    </a:srgbClr>
                  </a:outerShdw>
                </a:effectLst>
              </a:rPr>
              <a:t>Strategic </a:t>
            </a:r>
            <a:r>
              <a:rPr lang="en-US" sz="5400" b="1" i="1" dirty="0">
                <a:effectLst>
                  <a:outerShdw blurRad="38100" dist="38100" dir="2700000" algn="tl">
                    <a:srgbClr val="000000">
                      <a:alpha val="43137"/>
                    </a:srgbClr>
                  </a:outerShdw>
                </a:effectLst>
              </a:rPr>
              <a:t>Planning- </a:t>
            </a:r>
            <a:r>
              <a:rPr lang="en-US" sz="5400" b="1" dirty="0">
                <a:effectLst>
                  <a:outerShdw blurRad="38100" dist="38100" dir="2700000" algn="tl">
                    <a:srgbClr val="000000">
                      <a:alpha val="43137"/>
                    </a:srgbClr>
                  </a:outerShdw>
                </a:effectLst>
              </a:rPr>
              <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A Primer for HR Pros</a:t>
            </a:r>
          </a:p>
        </p:txBody>
      </p:sp>
      <p:sp>
        <p:nvSpPr>
          <p:cNvPr id="3" name="Subtitle 2">
            <a:extLst>
              <a:ext uri="{FF2B5EF4-FFF2-40B4-BE49-F238E27FC236}">
                <a16:creationId xmlns="" xmlns:a16="http://schemas.microsoft.com/office/drawing/2014/main" id="{25F48B36-80B5-47DC-A1C7-FC3FC5FE7A5F}"/>
              </a:ext>
            </a:extLst>
          </p:cNvPr>
          <p:cNvSpPr>
            <a:spLocks noGrp="1"/>
          </p:cNvSpPr>
          <p:nvPr>
            <p:ph type="subTitle" idx="1"/>
          </p:nvPr>
        </p:nvSpPr>
        <p:spPr>
          <a:xfrm>
            <a:off x="2545163" y="4686341"/>
            <a:ext cx="3367361" cy="1037451"/>
          </a:xfrm>
        </p:spPr>
        <p:txBody>
          <a:bodyPr anchor="ctr">
            <a:normAutofit/>
          </a:bodyPr>
          <a:lstStyle/>
          <a:p>
            <a:pPr algn="ctr"/>
            <a:r>
              <a:rPr lang="en-US" b="1" dirty="0" smtClean="0"/>
              <a:t>Presenter:</a:t>
            </a:r>
            <a:r>
              <a:rPr lang="en-US" b="1" dirty="0"/>
              <a:t> </a:t>
            </a:r>
            <a:r>
              <a:rPr lang="en-US" b="1" dirty="0" smtClean="0"/>
              <a:t> </a:t>
            </a:r>
          </a:p>
          <a:p>
            <a:pPr algn="ctr"/>
            <a:r>
              <a:rPr lang="en-US" b="1" dirty="0" smtClean="0"/>
              <a:t>Charlie Phelps</a:t>
            </a:r>
          </a:p>
        </p:txBody>
      </p:sp>
    </p:spTree>
    <p:extLst>
      <p:ext uri="{BB962C8B-B14F-4D97-AF65-F5344CB8AC3E}">
        <p14:creationId xmlns:p14="http://schemas.microsoft.com/office/powerpoint/2010/main" val="4230684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 xmlns:a16="http://schemas.microsoft.com/office/drawing/2014/main" id="{0D20834C-6D87-4B4E-BD86-3ABB81CEA6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439150" y="2263223"/>
            <a:ext cx="2711843" cy="2689777"/>
          </a:xfrm>
          <a:prstGeom prst="rect">
            <a:avLst/>
          </a:prstGeom>
        </p:spPr>
      </p:pic>
      <p:sp>
        <p:nvSpPr>
          <p:cNvPr id="3" name="Content Placeholder 2">
            <a:extLst>
              <a:ext uri="{FF2B5EF4-FFF2-40B4-BE49-F238E27FC236}">
                <a16:creationId xmlns="" xmlns:a16="http://schemas.microsoft.com/office/drawing/2014/main" id="{7B189970-295D-4892-924C-3E9CFD1BF3DB}"/>
              </a:ext>
            </a:extLst>
          </p:cNvPr>
          <p:cNvSpPr>
            <a:spLocks noGrp="1"/>
          </p:cNvSpPr>
          <p:nvPr>
            <p:ph idx="1"/>
          </p:nvPr>
        </p:nvSpPr>
        <p:spPr>
          <a:xfrm>
            <a:off x="705908" y="2057401"/>
            <a:ext cx="7047442" cy="4024125"/>
          </a:xfrm>
        </p:spPr>
        <p:txBody>
          <a:bodyPr>
            <a:normAutofit/>
          </a:bodyPr>
          <a:lstStyle/>
          <a:p>
            <a:pPr>
              <a:buFont typeface="Courier New" panose="02070309020205020404" pitchFamily="49" charset="0"/>
              <a:buChar char="o"/>
            </a:pPr>
            <a:r>
              <a:rPr lang="en-US" altLang="en-US" sz="2000" b="1" dirty="0">
                <a:ea typeface="ＭＳ Ｐゴシック" panose="020B0600070205080204" pitchFamily="34" charset="-128"/>
              </a:rPr>
              <a:t>Internal stakeholders include managers, employees and the owners and their representatives (e.g., board of directors).  </a:t>
            </a:r>
          </a:p>
          <a:p>
            <a:pPr>
              <a:buFont typeface="Courier New" panose="02070309020205020404" pitchFamily="49" charset="0"/>
              <a:buChar char="o"/>
            </a:pPr>
            <a:r>
              <a:rPr lang="en-US" altLang="en-US" sz="2000" b="1" dirty="0">
                <a:ea typeface="ＭＳ Ｐゴシック" panose="020B0600070205080204" pitchFamily="34" charset="-128"/>
              </a:rPr>
              <a:t>Internal analysis includes an evaluation of internal stakeholders </a:t>
            </a:r>
            <a:r>
              <a:rPr lang="en-US" altLang="en-US" sz="2000" b="1" i="1" dirty="0">
                <a:ea typeface="ＭＳ Ｐゴシック" panose="020B0600070205080204" pitchFamily="34" charset="-128"/>
              </a:rPr>
              <a:t>and</a:t>
            </a:r>
            <a:r>
              <a:rPr lang="en-US" altLang="en-US" sz="2000" b="1" dirty="0">
                <a:ea typeface="ＭＳ Ｐゴシック" panose="020B0600070205080204" pitchFamily="34" charset="-128"/>
              </a:rPr>
              <a:t> the organization’s resources and capabilities</a:t>
            </a:r>
          </a:p>
          <a:p>
            <a:pPr>
              <a:buFont typeface="Courier New" panose="02070309020205020404" pitchFamily="49" charset="0"/>
              <a:buChar char="o"/>
            </a:pPr>
            <a:r>
              <a:rPr lang="en-US" altLang="en-US" sz="2000" b="1" dirty="0">
                <a:ea typeface="ＭＳ Ｐゴシック" panose="020B0600070205080204" pitchFamily="34" charset="-128"/>
              </a:rPr>
              <a:t>Purpose of internal analysis is to determine</a:t>
            </a:r>
          </a:p>
          <a:p>
            <a:pPr lvl="1">
              <a:buFont typeface="Wingdings" panose="05000000000000000000" pitchFamily="2" charset="2"/>
              <a:buChar char="§"/>
            </a:pPr>
            <a:r>
              <a:rPr lang="en-US" altLang="en-US" b="1" dirty="0">
                <a:ea typeface="ＭＳ Ｐゴシック" panose="020B0600070205080204" pitchFamily="34" charset="-128"/>
              </a:rPr>
              <a:t>strengths and opportunities for competitive advantage, and </a:t>
            </a:r>
          </a:p>
          <a:p>
            <a:pPr lvl="1">
              <a:buFont typeface="Wingdings" panose="05000000000000000000" pitchFamily="2" charset="2"/>
              <a:buChar char="§"/>
            </a:pPr>
            <a:r>
              <a:rPr lang="en-US" altLang="en-US" b="1" dirty="0">
                <a:ea typeface="ＭＳ Ｐゴシック" panose="020B0600070205080204" pitchFamily="34" charset="-128"/>
              </a:rPr>
              <a:t>weaknesses and organizational vulnerabilities that should be corrected. </a:t>
            </a:r>
          </a:p>
          <a:p>
            <a:pPr>
              <a:buFont typeface="Courier New" panose="02070309020205020404" pitchFamily="49" charset="0"/>
              <a:buChar char="o"/>
            </a:pPr>
            <a:endParaRPr lang="en-US" sz="2000" b="1" dirty="0"/>
          </a:p>
        </p:txBody>
      </p:sp>
      <p:sp>
        <p:nvSpPr>
          <p:cNvPr id="4" name="Rectangle 2">
            <a:extLst>
              <a:ext uri="{FF2B5EF4-FFF2-40B4-BE49-F238E27FC236}">
                <a16:creationId xmlns="" xmlns:a16="http://schemas.microsoft.com/office/drawing/2014/main" id="{7C1A842A-FB58-4096-A345-0867DF8FCD8B}"/>
              </a:ext>
            </a:extLst>
          </p:cNvPr>
          <p:cNvSpPr>
            <a:spLocks noGrp="1" noChangeArrowheads="1"/>
          </p:cNvSpPr>
          <p:nvPr>
            <p:ph type="title"/>
          </p:nvPr>
        </p:nvSpPr>
        <p:spPr>
          <a:xfrm>
            <a:off x="1733550" y="650073"/>
            <a:ext cx="9772650" cy="1293028"/>
          </a:xfrm>
        </p:spPr>
        <p:txBody>
          <a:bodyPr>
            <a:normAutofit/>
          </a:bodyPr>
          <a:lstStyle/>
          <a:p>
            <a:pPr algn="l"/>
            <a:r>
              <a:rPr lang="en-US" altLang="en-US" b="1" dirty="0">
                <a:ea typeface="ＭＳ Ｐゴシック" panose="020B0600070205080204" pitchFamily="34" charset="-128"/>
              </a:rPr>
              <a:t>Internal Environmental Analysis</a:t>
            </a:r>
          </a:p>
        </p:txBody>
      </p:sp>
    </p:spTree>
    <p:extLst>
      <p:ext uri="{BB962C8B-B14F-4D97-AF65-F5344CB8AC3E}">
        <p14:creationId xmlns:p14="http://schemas.microsoft.com/office/powerpoint/2010/main" val="4285727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4" name="Rounded Rectangle 14">
            <a:extLst>
              <a:ext uri="{FF2B5EF4-FFF2-40B4-BE49-F238E27FC236}">
                <a16:creationId xmlns="" xmlns:a16="http://schemas.microsoft.com/office/drawing/2014/main" id="{1FDFF85F-F105-40D5-9793-90419158C3BD}"/>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5365" name="Rectangle 72">
            <a:extLst>
              <a:ext uri="{FF2B5EF4-FFF2-40B4-BE49-F238E27FC236}">
                <a16:creationId xmlns="" xmlns:a16="http://schemas.microsoft.com/office/drawing/2014/main" id="{35AB47A4-BA8C-4250-88BD-D49C68C5F9E9}"/>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75" name="Picture 74">
            <a:extLst>
              <a:ext uri="{FF2B5EF4-FFF2-40B4-BE49-F238E27FC236}">
                <a16:creationId xmlns="" xmlns:a16="http://schemas.microsoft.com/office/drawing/2014/main" id="{66C8958D-EB99-414F-B735-863B67BB14D3}"/>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77" name="Picture 76">
            <a:extLst>
              <a:ext uri="{FF2B5EF4-FFF2-40B4-BE49-F238E27FC236}">
                <a16:creationId xmlns="" xmlns:a16="http://schemas.microsoft.com/office/drawing/2014/main" id="{39E5F3CB-7BDD-4E64-B274-CD900F08C6F3}"/>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pic>
        <p:nvPicPr>
          <p:cNvPr id="15362" name="Picture 2" descr="To be successful in writing an HRM strategic plan, one must understand the dynamic external environment">
            <a:extLst>
              <a:ext uri="{FF2B5EF4-FFF2-40B4-BE49-F238E27FC236}">
                <a16:creationId xmlns="" xmlns:a16="http://schemas.microsoft.com/office/drawing/2014/main" id="{38EB10D0-0FD4-480E-867E-0495B9341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0060" y="764373"/>
            <a:ext cx="5027887"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663F93D3-021A-409B-8001-2AF2C13014A1}"/>
              </a:ext>
            </a:extLst>
          </p:cNvPr>
          <p:cNvSpPr>
            <a:spLocks noGrp="1"/>
          </p:cNvSpPr>
          <p:nvPr>
            <p:ph type="title"/>
          </p:nvPr>
        </p:nvSpPr>
        <p:spPr>
          <a:xfrm>
            <a:off x="552450" y="211240"/>
            <a:ext cx="3687417" cy="1920372"/>
          </a:xfrm>
        </p:spPr>
        <p:txBody>
          <a:bodyPr>
            <a:normAutofit/>
          </a:bodyPr>
          <a:lstStyle/>
          <a:p>
            <a:pPr algn="l"/>
            <a:r>
              <a:rPr lang="en-US" sz="3300" b="1" dirty="0">
                <a:solidFill>
                  <a:schemeClr val="bg1"/>
                </a:solidFill>
              </a:rPr>
              <a:t>External environmental analysis</a:t>
            </a:r>
          </a:p>
        </p:txBody>
      </p:sp>
      <p:sp>
        <p:nvSpPr>
          <p:cNvPr id="3" name="Content Placeholder 2">
            <a:extLst>
              <a:ext uri="{FF2B5EF4-FFF2-40B4-BE49-F238E27FC236}">
                <a16:creationId xmlns="" xmlns:a16="http://schemas.microsoft.com/office/drawing/2014/main" id="{D19E14AB-481A-4957-91D8-3B4193A39B8F}"/>
              </a:ext>
            </a:extLst>
          </p:cNvPr>
          <p:cNvSpPr>
            <a:spLocks noGrp="1"/>
          </p:cNvSpPr>
          <p:nvPr>
            <p:ph idx="1"/>
          </p:nvPr>
        </p:nvSpPr>
        <p:spPr>
          <a:xfrm>
            <a:off x="409574" y="2800985"/>
            <a:ext cx="3973167" cy="3148329"/>
          </a:xfrm>
        </p:spPr>
        <p:txBody>
          <a:bodyPr>
            <a:normAutofit/>
          </a:bodyPr>
          <a:lstStyle/>
          <a:p>
            <a:pPr marL="0" indent="0">
              <a:buNone/>
            </a:pPr>
            <a:r>
              <a:rPr lang="en-US" sz="2000" b="1" dirty="0">
                <a:solidFill>
                  <a:schemeClr val="bg1"/>
                </a:solidFill>
              </a:rPr>
              <a:t>The HR professional must understand the dynamic nature of the HRM environment, such as changes in labor markets, company culture and values, customers, shareholders, and the economy. </a:t>
            </a:r>
          </a:p>
          <a:p>
            <a:pPr marL="0" indent="0">
              <a:buNone/>
            </a:pPr>
            <a:r>
              <a:rPr lang="en-US" sz="2000" b="1" dirty="0">
                <a:solidFill>
                  <a:schemeClr val="bg1"/>
                </a:solidFill>
              </a:rPr>
              <a:t> </a:t>
            </a:r>
          </a:p>
        </p:txBody>
      </p:sp>
    </p:spTree>
    <p:extLst>
      <p:ext uri="{BB962C8B-B14F-4D97-AF65-F5344CB8AC3E}">
        <p14:creationId xmlns:p14="http://schemas.microsoft.com/office/powerpoint/2010/main" val="4434260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 xmlns:a16="http://schemas.microsoft.com/office/drawing/2014/main" id="{A38A195E-584A-485A-BECD-66468900B947}"/>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9">
            <a:extLst>
              <a:ext uri="{FF2B5EF4-FFF2-40B4-BE49-F238E27FC236}">
                <a16:creationId xmlns="" xmlns:a16="http://schemas.microsoft.com/office/drawing/2014/main" id="{840177A7-740C-43C7-8F2D-BD7067F12C9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0" name="Picture 11" descr="A picture containing sitting&#10;&#10;Description generated with high confidence">
            <a:extLst>
              <a:ext uri="{FF2B5EF4-FFF2-40B4-BE49-F238E27FC236}">
                <a16:creationId xmlns="" xmlns:a16="http://schemas.microsoft.com/office/drawing/2014/main" id="{FF525AAA-82CE-4027-A26C-B0EFFD856F2E}"/>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2" name="Title 1">
            <a:extLst>
              <a:ext uri="{FF2B5EF4-FFF2-40B4-BE49-F238E27FC236}">
                <a16:creationId xmlns="" xmlns:a16="http://schemas.microsoft.com/office/drawing/2014/main" id="{C026AB8D-DA00-431B-BF69-3BAE1B7A0203}"/>
              </a:ext>
            </a:extLst>
          </p:cNvPr>
          <p:cNvSpPr>
            <a:spLocks noGrp="1"/>
          </p:cNvSpPr>
          <p:nvPr>
            <p:ph type="title"/>
          </p:nvPr>
        </p:nvSpPr>
        <p:spPr>
          <a:xfrm>
            <a:off x="3499957" y="288123"/>
            <a:ext cx="7434070" cy="788202"/>
          </a:xfrm>
        </p:spPr>
        <p:txBody>
          <a:bodyPr>
            <a:normAutofit/>
          </a:bodyPr>
          <a:lstStyle/>
          <a:p>
            <a:r>
              <a:rPr lang="en-US" altLang="en-US" b="1" dirty="0">
                <a:ea typeface="ＭＳ Ｐゴシック" panose="020B0600070205080204" pitchFamily="34" charset="-128"/>
              </a:rPr>
              <a:t>Broad Environment</a:t>
            </a:r>
            <a:endParaRPr lang="en-US" b="1" dirty="0"/>
          </a:p>
        </p:txBody>
      </p:sp>
      <p:sp>
        <p:nvSpPr>
          <p:cNvPr id="3" name="Content Placeholder 2">
            <a:extLst>
              <a:ext uri="{FF2B5EF4-FFF2-40B4-BE49-F238E27FC236}">
                <a16:creationId xmlns="" xmlns:a16="http://schemas.microsoft.com/office/drawing/2014/main" id="{C63B85D3-8BF1-4CF5-A6A3-A1F70ECB95F0}"/>
              </a:ext>
            </a:extLst>
          </p:cNvPr>
          <p:cNvSpPr>
            <a:spLocks noGrp="1"/>
          </p:cNvSpPr>
          <p:nvPr>
            <p:ph idx="1"/>
          </p:nvPr>
        </p:nvSpPr>
        <p:spPr>
          <a:xfrm>
            <a:off x="3499957" y="1221573"/>
            <a:ext cx="8120543" cy="5360202"/>
          </a:xfrm>
        </p:spPr>
        <p:txBody>
          <a:bodyPr>
            <a:normAutofit/>
          </a:bodyPr>
          <a:lstStyle/>
          <a:p>
            <a:pPr>
              <a:buFont typeface="Burlesque (WN)" charset="0"/>
              <a:buNone/>
            </a:pPr>
            <a:r>
              <a:rPr lang="en-US" altLang="en-US" sz="2000" dirty="0">
                <a:ea typeface="ＭＳ Ｐゴシック" panose="020B0600070205080204" pitchFamily="34" charset="-128"/>
              </a:rPr>
              <a:t> </a:t>
            </a:r>
            <a:r>
              <a:rPr lang="en-US" altLang="en-US" sz="2800" b="1" dirty="0">
                <a:ea typeface="ＭＳ Ｐゴシック" panose="020B0600070205080204" pitchFamily="34" charset="-128"/>
              </a:rPr>
              <a:t>The </a:t>
            </a:r>
            <a:r>
              <a:rPr lang="en-US" altLang="en-US" sz="2800" b="1" i="1" dirty="0">
                <a:ea typeface="ＭＳ Ｐゴシック" panose="020B0600070205080204" pitchFamily="34" charset="-128"/>
              </a:rPr>
              <a:t>broad</a:t>
            </a:r>
            <a:r>
              <a:rPr lang="en-US" altLang="en-US" sz="2800" b="1" dirty="0">
                <a:ea typeface="ＭＳ Ｐゴシック" panose="020B0600070205080204" pitchFamily="34" charset="-128"/>
              </a:rPr>
              <a:t> environment consists of domestic and global forces such as: </a:t>
            </a:r>
          </a:p>
          <a:p>
            <a:pPr>
              <a:buFont typeface="Burlesque (WN)" charset="0"/>
              <a:buNone/>
            </a:pPr>
            <a:endParaRPr lang="en-US" altLang="en-US" sz="2000" b="1" dirty="0">
              <a:ea typeface="ＭＳ Ｐゴシック" panose="020B0600070205080204" pitchFamily="34" charset="-128"/>
            </a:endParaRPr>
          </a:p>
          <a:p>
            <a:pPr lvl="2">
              <a:buFont typeface="Courier New" panose="02070309020205020404" pitchFamily="49" charset="0"/>
              <a:buChar char="o"/>
            </a:pPr>
            <a:r>
              <a:rPr lang="en-US" altLang="en-US" sz="2000" b="1" dirty="0">
                <a:ea typeface="ＭＳ Ｐゴシック" panose="020B0600070205080204" pitchFamily="34" charset="-128"/>
              </a:rPr>
              <a:t>S</a:t>
            </a:r>
            <a:r>
              <a:rPr lang="en-US" altLang="en-US" sz="2000" b="1" dirty="0" smtClean="0">
                <a:ea typeface="ＭＳ Ｐゴシック" panose="020B0600070205080204" pitchFamily="34" charset="-128"/>
              </a:rPr>
              <a:t>ocio-cultural </a:t>
            </a:r>
            <a:r>
              <a:rPr lang="en-US" altLang="en-US" sz="2000" b="1" dirty="0">
                <a:ea typeface="ＭＳ Ｐゴシック" panose="020B0600070205080204" pitchFamily="34" charset="-128"/>
              </a:rPr>
              <a:t>trends (e.g. demographics</a:t>
            </a:r>
            <a:r>
              <a:rPr lang="en-US" altLang="en-US" sz="2000" b="1" dirty="0" smtClean="0">
                <a:ea typeface="ＭＳ Ｐゴシック" panose="020B0600070205080204" pitchFamily="34" charset="-128"/>
              </a:rPr>
              <a:t>)</a:t>
            </a:r>
          </a:p>
          <a:p>
            <a:pPr lvl="2">
              <a:buFont typeface="Courier New" panose="02070309020205020404" pitchFamily="49" charset="0"/>
              <a:buChar char="o"/>
            </a:pPr>
            <a:endParaRPr lang="en-US" altLang="en-US" sz="2000" b="1" dirty="0">
              <a:ea typeface="ＭＳ Ｐゴシック" panose="020B0600070205080204" pitchFamily="34" charset="-128"/>
            </a:endParaRPr>
          </a:p>
          <a:p>
            <a:pPr lvl="2">
              <a:buFont typeface="Courier New" panose="02070309020205020404" pitchFamily="49" charset="0"/>
              <a:buChar char="o"/>
            </a:pPr>
            <a:r>
              <a:rPr lang="en-US" altLang="en-US" sz="2000" b="1" dirty="0">
                <a:ea typeface="ＭＳ Ｐゴシック" panose="020B0600070205080204" pitchFamily="34" charset="-128"/>
              </a:rPr>
              <a:t>T</a:t>
            </a:r>
            <a:r>
              <a:rPr lang="en-US" altLang="en-US" sz="2000" b="1" dirty="0" smtClean="0">
                <a:ea typeface="ＭＳ Ｐゴシック" panose="020B0600070205080204" pitchFamily="34" charset="-128"/>
              </a:rPr>
              <a:t>echnological </a:t>
            </a:r>
            <a:r>
              <a:rPr lang="en-US" altLang="en-US" sz="2000" b="1" dirty="0">
                <a:ea typeface="ＭＳ Ｐゴシック" panose="020B0600070205080204" pitchFamily="34" charset="-128"/>
              </a:rPr>
              <a:t>trends (e.g. internet</a:t>
            </a:r>
            <a:r>
              <a:rPr lang="en-US" altLang="en-US" sz="2000" b="1" dirty="0" smtClean="0">
                <a:ea typeface="ＭＳ Ｐゴシック" panose="020B0600070205080204" pitchFamily="34" charset="-128"/>
              </a:rPr>
              <a:t>)</a:t>
            </a:r>
          </a:p>
          <a:p>
            <a:pPr lvl="2">
              <a:buFont typeface="Courier New" panose="02070309020205020404" pitchFamily="49" charset="0"/>
              <a:buChar char="o"/>
            </a:pPr>
            <a:endParaRPr lang="en-US" altLang="en-US" sz="2000" b="1" dirty="0">
              <a:ea typeface="ＭＳ Ｐゴシック" panose="020B0600070205080204" pitchFamily="34" charset="-128"/>
            </a:endParaRPr>
          </a:p>
          <a:p>
            <a:pPr lvl="2">
              <a:buFont typeface="Courier New" panose="02070309020205020404" pitchFamily="49" charset="0"/>
              <a:buChar char="o"/>
            </a:pPr>
            <a:r>
              <a:rPr lang="en-US" altLang="en-US" sz="2000" b="1" dirty="0">
                <a:ea typeface="ＭＳ Ｐゴシック" panose="020B0600070205080204" pitchFamily="34" charset="-128"/>
              </a:rPr>
              <a:t>P</a:t>
            </a:r>
            <a:r>
              <a:rPr lang="en-US" altLang="en-US" sz="2000" b="1" dirty="0" smtClean="0">
                <a:ea typeface="ＭＳ Ｐゴシック" panose="020B0600070205080204" pitchFamily="34" charset="-128"/>
              </a:rPr>
              <a:t>olitical </a:t>
            </a:r>
            <a:r>
              <a:rPr lang="en-US" altLang="en-US" sz="2000" b="1" dirty="0">
                <a:ea typeface="ＭＳ Ｐゴシック" panose="020B0600070205080204" pitchFamily="34" charset="-128"/>
              </a:rPr>
              <a:t>trends (e.g. open markets) </a:t>
            </a:r>
            <a:endParaRPr lang="en-US" altLang="en-US" sz="2000" b="1" dirty="0" smtClean="0">
              <a:ea typeface="ＭＳ Ｐゴシック" panose="020B0600070205080204" pitchFamily="34" charset="-128"/>
            </a:endParaRPr>
          </a:p>
          <a:p>
            <a:pPr lvl="2">
              <a:buFont typeface="Courier New" panose="02070309020205020404" pitchFamily="49" charset="0"/>
              <a:buChar char="o"/>
            </a:pPr>
            <a:endParaRPr lang="en-US" altLang="en-US" sz="2000" b="1" dirty="0">
              <a:ea typeface="ＭＳ Ｐゴシック" panose="020B0600070205080204" pitchFamily="34" charset="-128"/>
            </a:endParaRPr>
          </a:p>
          <a:p>
            <a:pPr lvl="2">
              <a:buFont typeface="Courier New" panose="02070309020205020404" pitchFamily="49" charset="0"/>
              <a:buChar char="o"/>
            </a:pPr>
            <a:r>
              <a:rPr lang="en-US" altLang="en-US" sz="2000" b="1" dirty="0">
                <a:ea typeface="ＭＳ Ｐゴシック" panose="020B0600070205080204" pitchFamily="34" charset="-128"/>
              </a:rPr>
              <a:t>E</a:t>
            </a:r>
            <a:r>
              <a:rPr lang="en-US" altLang="en-US" sz="2000" b="1" dirty="0" smtClean="0">
                <a:ea typeface="ＭＳ Ｐゴシック" panose="020B0600070205080204" pitchFamily="34" charset="-128"/>
              </a:rPr>
              <a:t>conomic </a:t>
            </a:r>
            <a:r>
              <a:rPr lang="en-US" altLang="en-US" sz="2000" b="1" dirty="0">
                <a:ea typeface="ＭＳ Ｐゴシック" panose="020B0600070205080204" pitchFamily="34" charset="-128"/>
              </a:rPr>
              <a:t>trends (e.g. growing economy) </a:t>
            </a:r>
          </a:p>
          <a:p>
            <a:pPr lvl="2">
              <a:buFont typeface="Wingdings" panose="05000000000000000000" pitchFamily="2" charset="2"/>
              <a:buNone/>
            </a:pPr>
            <a:endParaRPr lang="en-US" altLang="en-US" sz="2000" b="1" dirty="0">
              <a:ea typeface="ＭＳ Ｐゴシック" panose="020B0600070205080204" pitchFamily="34" charset="-128"/>
            </a:endParaRPr>
          </a:p>
          <a:p>
            <a:pPr>
              <a:buFont typeface="Burlesque (WN)" charset="0"/>
              <a:buNone/>
            </a:pPr>
            <a:r>
              <a:rPr lang="en-US" altLang="en-US" sz="2000" b="1" dirty="0">
                <a:ea typeface="ＭＳ Ｐゴシック" panose="020B0600070205080204" pitchFamily="34" charset="-128"/>
              </a:rPr>
              <a:t>   The broad environment forms the context within which the firm and its task environment exist.  </a:t>
            </a:r>
            <a:endParaRPr lang="en-US" sz="2000" b="1" dirty="0"/>
          </a:p>
        </p:txBody>
      </p:sp>
    </p:spTree>
    <p:extLst>
      <p:ext uri="{BB962C8B-B14F-4D97-AF65-F5344CB8AC3E}">
        <p14:creationId xmlns:p14="http://schemas.microsoft.com/office/powerpoint/2010/main" val="1067823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Oval 3">
            <a:extLst>
              <a:ext uri="{FF2B5EF4-FFF2-40B4-BE49-F238E27FC236}">
                <a16:creationId xmlns="" xmlns:a16="http://schemas.microsoft.com/office/drawing/2014/main" id="{D8E74272-17D2-48F6-A68A-3DBB9BCFDB71}"/>
              </a:ext>
            </a:extLst>
          </p:cNvPr>
          <p:cNvSpPr>
            <a:spLocks noChangeArrowheads="1"/>
          </p:cNvSpPr>
          <p:nvPr/>
        </p:nvSpPr>
        <p:spPr bwMode="auto">
          <a:xfrm>
            <a:off x="2171700" y="1333500"/>
            <a:ext cx="7620000" cy="4572000"/>
          </a:xfrm>
          <a:prstGeom prst="ellipse">
            <a:avLst/>
          </a:prstGeom>
          <a:noFill/>
          <a:ln w="762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endParaRPr lang="en-US" altLang="en-US" dirty="0"/>
          </a:p>
        </p:txBody>
      </p:sp>
      <p:sp>
        <p:nvSpPr>
          <p:cNvPr id="15364" name="Rectangle 4">
            <a:extLst>
              <a:ext uri="{FF2B5EF4-FFF2-40B4-BE49-F238E27FC236}">
                <a16:creationId xmlns="" xmlns:a16="http://schemas.microsoft.com/office/drawing/2014/main" id="{FBDC1A79-617F-4C0E-B09D-E034CBA9B425}"/>
              </a:ext>
            </a:extLst>
          </p:cNvPr>
          <p:cNvSpPr>
            <a:spLocks noChangeArrowheads="1"/>
          </p:cNvSpPr>
          <p:nvPr/>
        </p:nvSpPr>
        <p:spPr bwMode="auto">
          <a:xfrm>
            <a:off x="4572001" y="1828800"/>
            <a:ext cx="3076575" cy="363538"/>
          </a:xfrm>
          <a:prstGeom prst="rect">
            <a:avLst/>
          </a:prstGeom>
          <a:noFill/>
          <a:ln w="76200">
            <a:noFill/>
            <a:miter lim="800000"/>
            <a:headEnd/>
            <a:tailEnd/>
          </a:ln>
          <a:effectLst/>
        </p:spPr>
        <p:txBody>
          <a:bodyPr wrap="none" lIns="90488" tIns="44450" rIns="90488" bIns="44450">
            <a:spAutoFit/>
          </a:bodyPr>
          <a:lstStyle/>
          <a:p>
            <a:pPr algn="l">
              <a:lnSpc>
                <a:spcPct val="100000"/>
              </a:lnSpc>
              <a:spcBef>
                <a:spcPct val="0"/>
              </a:spcBef>
              <a:buFontTx/>
              <a:buNone/>
              <a:defRPr/>
            </a:pPr>
            <a:r>
              <a:rPr lang="en-US" b="1" i="1" u="sng" dirty="0">
                <a:solidFill>
                  <a:srgbClr val="FAFD00"/>
                </a:solidFill>
                <a:effectLst>
                  <a:outerShdw blurRad="38100" dist="38100" dir="2700000" algn="tl">
                    <a:srgbClr val="000000"/>
                  </a:outerShdw>
                </a:effectLst>
                <a:latin typeface="Arial" pitchFamily="-107" charset="0"/>
              </a:rPr>
              <a:t>THE TASK ENVIRONMENT</a:t>
            </a:r>
          </a:p>
        </p:txBody>
      </p:sp>
      <p:sp>
        <p:nvSpPr>
          <p:cNvPr id="15365" name="Rectangle 5">
            <a:extLst>
              <a:ext uri="{FF2B5EF4-FFF2-40B4-BE49-F238E27FC236}">
                <a16:creationId xmlns="" xmlns:a16="http://schemas.microsoft.com/office/drawing/2014/main" id="{B8C85796-EBFA-4EB6-A28A-C055DF9DBDD8}"/>
              </a:ext>
            </a:extLst>
          </p:cNvPr>
          <p:cNvSpPr>
            <a:spLocks noChangeArrowheads="1"/>
          </p:cNvSpPr>
          <p:nvPr/>
        </p:nvSpPr>
        <p:spPr bwMode="auto">
          <a:xfrm>
            <a:off x="4252914" y="511175"/>
            <a:ext cx="3678893" cy="397545"/>
          </a:xfrm>
          <a:prstGeom prst="rect">
            <a:avLst/>
          </a:prstGeom>
          <a:noFill/>
          <a:ln w="76200">
            <a:noFill/>
            <a:miter lim="800000"/>
            <a:headEnd/>
            <a:tailEnd/>
          </a:ln>
          <a:effectLst/>
        </p:spPr>
        <p:txBody>
          <a:bodyPr wrap="none" lIns="90488" tIns="44450" rIns="90488" bIns="44450">
            <a:spAutoFit/>
          </a:bodyPr>
          <a:lstStyle/>
          <a:p>
            <a:pPr algn="l">
              <a:lnSpc>
                <a:spcPct val="100000"/>
              </a:lnSpc>
              <a:spcBef>
                <a:spcPct val="0"/>
              </a:spcBef>
              <a:buFontTx/>
              <a:buNone/>
              <a:defRPr/>
            </a:pPr>
            <a:r>
              <a:rPr lang="en-US" sz="2000" b="1" i="1" u="sng" dirty="0">
                <a:solidFill>
                  <a:srgbClr val="FAFD00"/>
                </a:solidFill>
                <a:effectLst>
                  <a:outerShdw blurRad="38100" dist="38100" dir="2700000" algn="tl">
                    <a:srgbClr val="000000"/>
                  </a:outerShdw>
                </a:effectLst>
                <a:latin typeface="Arial" pitchFamily="-107" charset="0"/>
              </a:rPr>
              <a:t>THE BROAD ENVIRONMENT</a:t>
            </a:r>
          </a:p>
        </p:txBody>
      </p:sp>
      <p:sp>
        <p:nvSpPr>
          <p:cNvPr id="22534" name="Rectangle 6">
            <a:extLst>
              <a:ext uri="{FF2B5EF4-FFF2-40B4-BE49-F238E27FC236}">
                <a16:creationId xmlns="" xmlns:a16="http://schemas.microsoft.com/office/drawing/2014/main" id="{D0D80081-1B98-47B7-99CA-1C1AA924F463}"/>
              </a:ext>
            </a:extLst>
          </p:cNvPr>
          <p:cNvSpPr>
            <a:spLocks noChangeArrowheads="1"/>
          </p:cNvSpPr>
          <p:nvPr/>
        </p:nvSpPr>
        <p:spPr bwMode="auto">
          <a:xfrm>
            <a:off x="4457700" y="2552700"/>
            <a:ext cx="3276600" cy="1447800"/>
          </a:xfrm>
          <a:prstGeom prst="rect">
            <a:avLst/>
          </a:prstGeom>
          <a:noFill/>
          <a:ln w="762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endParaRPr lang="en-US" altLang="en-US" dirty="0"/>
          </a:p>
        </p:txBody>
      </p:sp>
      <p:sp>
        <p:nvSpPr>
          <p:cNvPr id="15367" name="Rectangle 7">
            <a:extLst>
              <a:ext uri="{FF2B5EF4-FFF2-40B4-BE49-F238E27FC236}">
                <a16:creationId xmlns="" xmlns:a16="http://schemas.microsoft.com/office/drawing/2014/main" id="{A6CE8E6C-A88E-480F-B255-884D80D74F16}"/>
              </a:ext>
            </a:extLst>
          </p:cNvPr>
          <p:cNvSpPr>
            <a:spLocks noChangeArrowheads="1"/>
          </p:cNvSpPr>
          <p:nvPr/>
        </p:nvSpPr>
        <p:spPr bwMode="auto">
          <a:xfrm>
            <a:off x="4862514" y="2720975"/>
            <a:ext cx="2466975" cy="363538"/>
          </a:xfrm>
          <a:prstGeom prst="rect">
            <a:avLst/>
          </a:prstGeom>
          <a:noFill/>
          <a:ln w="76200">
            <a:noFill/>
            <a:miter lim="800000"/>
            <a:headEnd/>
            <a:tailEnd/>
          </a:ln>
          <a:effectLst/>
        </p:spPr>
        <p:txBody>
          <a:bodyPr wrap="none" lIns="90488" tIns="44450" rIns="90488" bIns="44450">
            <a:spAutoFit/>
          </a:bodyPr>
          <a:lstStyle/>
          <a:p>
            <a:pPr algn="l">
              <a:lnSpc>
                <a:spcPct val="100000"/>
              </a:lnSpc>
              <a:spcBef>
                <a:spcPct val="0"/>
              </a:spcBef>
              <a:buFontTx/>
              <a:buNone/>
              <a:defRPr/>
            </a:pPr>
            <a:r>
              <a:rPr lang="en-US" b="1" i="1" u="sng" dirty="0">
                <a:solidFill>
                  <a:srgbClr val="FAFD00"/>
                </a:solidFill>
                <a:effectLst>
                  <a:outerShdw blurRad="38100" dist="38100" dir="2700000" algn="tl">
                    <a:srgbClr val="000000"/>
                  </a:outerShdw>
                </a:effectLst>
                <a:latin typeface="Arial" pitchFamily="-107" charset="0"/>
              </a:rPr>
              <a:t>THE ORGANIZATION</a:t>
            </a:r>
          </a:p>
        </p:txBody>
      </p:sp>
      <p:sp>
        <p:nvSpPr>
          <p:cNvPr id="22536" name="Rectangle 8">
            <a:extLst>
              <a:ext uri="{FF2B5EF4-FFF2-40B4-BE49-F238E27FC236}">
                <a16:creationId xmlns="" xmlns:a16="http://schemas.microsoft.com/office/drawing/2014/main" id="{28C45B9D-E429-4AD7-AD16-704F67AD1DEC}"/>
              </a:ext>
            </a:extLst>
          </p:cNvPr>
          <p:cNvSpPr>
            <a:spLocks noChangeArrowheads="1"/>
          </p:cNvSpPr>
          <p:nvPr/>
        </p:nvSpPr>
        <p:spPr bwMode="auto">
          <a:xfrm>
            <a:off x="2651125" y="2871788"/>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endParaRPr lang="en-US" altLang="en-US" dirty="0"/>
          </a:p>
        </p:txBody>
      </p:sp>
      <p:sp>
        <p:nvSpPr>
          <p:cNvPr id="22537" name="Rectangle 9">
            <a:extLst>
              <a:ext uri="{FF2B5EF4-FFF2-40B4-BE49-F238E27FC236}">
                <a16:creationId xmlns="" xmlns:a16="http://schemas.microsoft.com/office/drawing/2014/main" id="{2A3C2DE6-28D8-48A4-AACA-A624FF894B6D}"/>
              </a:ext>
            </a:extLst>
          </p:cNvPr>
          <p:cNvSpPr>
            <a:spLocks noChangeArrowheads="1"/>
          </p:cNvSpPr>
          <p:nvPr/>
        </p:nvSpPr>
        <p:spPr bwMode="auto">
          <a:xfrm>
            <a:off x="2728914" y="3482976"/>
            <a:ext cx="123431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488" tIns="44450" rIns="90488" bIns="44450">
            <a:spAutoFit/>
          </a:bodyP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pPr algn="l">
              <a:lnSpc>
                <a:spcPct val="100000"/>
              </a:lnSpc>
              <a:spcBef>
                <a:spcPct val="0"/>
              </a:spcBef>
              <a:buFontTx/>
              <a:buNone/>
            </a:pPr>
            <a:r>
              <a:rPr lang="en-US" altLang="en-US" sz="1800" i="1" dirty="0">
                <a:latin typeface="Arial" panose="020B0604020202020204" pitchFamily="34" charset="0"/>
              </a:rPr>
              <a:t>S</a:t>
            </a:r>
            <a:r>
              <a:rPr lang="en-US" altLang="en-US" sz="1800" i="1" dirty="0" smtClean="0">
                <a:latin typeface="Arial" panose="020B0604020202020204" pitchFamily="34" charset="0"/>
              </a:rPr>
              <a:t>uppliers</a:t>
            </a:r>
            <a:endParaRPr lang="en-US" altLang="en-US" sz="1800" i="1" dirty="0">
              <a:latin typeface="Arial" panose="020B0604020202020204" pitchFamily="34" charset="0"/>
            </a:endParaRPr>
          </a:p>
        </p:txBody>
      </p:sp>
      <p:sp>
        <p:nvSpPr>
          <p:cNvPr id="22538" name="Rectangle 10">
            <a:extLst>
              <a:ext uri="{FF2B5EF4-FFF2-40B4-BE49-F238E27FC236}">
                <a16:creationId xmlns="" xmlns:a16="http://schemas.microsoft.com/office/drawing/2014/main" id="{1A75CA51-8B53-4EBB-85E9-E167C077A896}"/>
              </a:ext>
            </a:extLst>
          </p:cNvPr>
          <p:cNvSpPr>
            <a:spLocks noChangeArrowheads="1"/>
          </p:cNvSpPr>
          <p:nvPr/>
        </p:nvSpPr>
        <p:spPr bwMode="auto">
          <a:xfrm>
            <a:off x="4557713" y="4930776"/>
            <a:ext cx="154209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488" tIns="44450" rIns="90488" bIns="44450">
            <a:spAutoFit/>
          </a:bodyP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pPr algn="l">
              <a:lnSpc>
                <a:spcPct val="100000"/>
              </a:lnSpc>
              <a:spcBef>
                <a:spcPct val="0"/>
              </a:spcBef>
              <a:buFontTx/>
              <a:buNone/>
            </a:pPr>
            <a:r>
              <a:rPr lang="en-US" altLang="en-US" sz="1800" i="1" dirty="0">
                <a:latin typeface="Arial" panose="020B0604020202020204" pitchFamily="34" charset="0"/>
              </a:rPr>
              <a:t>G</a:t>
            </a:r>
            <a:r>
              <a:rPr lang="en-US" altLang="en-US" sz="1800" i="1" dirty="0" smtClean="0">
                <a:latin typeface="Arial" panose="020B0604020202020204" pitchFamily="34" charset="0"/>
              </a:rPr>
              <a:t>overnment</a:t>
            </a:r>
            <a:endParaRPr lang="en-US" altLang="en-US" sz="1800" i="1" dirty="0">
              <a:latin typeface="Arial" panose="020B0604020202020204" pitchFamily="34" charset="0"/>
            </a:endParaRPr>
          </a:p>
        </p:txBody>
      </p:sp>
      <p:sp>
        <p:nvSpPr>
          <p:cNvPr id="22539" name="Rectangle 11">
            <a:extLst>
              <a:ext uri="{FF2B5EF4-FFF2-40B4-BE49-F238E27FC236}">
                <a16:creationId xmlns="" xmlns:a16="http://schemas.microsoft.com/office/drawing/2014/main" id="{A6DF7447-C5A1-49BA-B333-4EF98E861EB2}"/>
              </a:ext>
            </a:extLst>
          </p:cNvPr>
          <p:cNvSpPr>
            <a:spLocks noChangeArrowheads="1"/>
          </p:cNvSpPr>
          <p:nvPr/>
        </p:nvSpPr>
        <p:spPr bwMode="auto">
          <a:xfrm>
            <a:off x="3962401" y="4267201"/>
            <a:ext cx="96500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488" tIns="44450" rIns="90488" bIns="44450">
            <a:spAutoFit/>
          </a:bodyP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pPr algn="l">
              <a:lnSpc>
                <a:spcPct val="100000"/>
              </a:lnSpc>
              <a:spcBef>
                <a:spcPct val="0"/>
              </a:spcBef>
              <a:buFontTx/>
              <a:buNone/>
            </a:pPr>
            <a:r>
              <a:rPr lang="en-US" altLang="en-US" sz="1800" i="1" dirty="0" smtClean="0">
                <a:latin typeface="Arial" panose="020B0604020202020204" pitchFamily="34" charset="0"/>
              </a:rPr>
              <a:t>Unions</a:t>
            </a:r>
            <a:endParaRPr lang="en-US" altLang="en-US" sz="1800" i="1" dirty="0">
              <a:latin typeface="Arial" panose="020B0604020202020204" pitchFamily="34" charset="0"/>
            </a:endParaRPr>
          </a:p>
        </p:txBody>
      </p:sp>
      <p:sp>
        <p:nvSpPr>
          <p:cNvPr id="22540" name="Rectangle 12">
            <a:extLst>
              <a:ext uri="{FF2B5EF4-FFF2-40B4-BE49-F238E27FC236}">
                <a16:creationId xmlns="" xmlns:a16="http://schemas.microsoft.com/office/drawing/2014/main" id="{5BA32E15-4ED3-4DF1-A686-236B45EC0EA9}"/>
              </a:ext>
            </a:extLst>
          </p:cNvPr>
          <p:cNvSpPr>
            <a:spLocks noChangeArrowheads="1"/>
          </p:cNvSpPr>
          <p:nvPr/>
        </p:nvSpPr>
        <p:spPr bwMode="auto">
          <a:xfrm>
            <a:off x="7010401" y="4876801"/>
            <a:ext cx="1144545"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488" tIns="44450" rIns="90488" bIns="44450">
            <a:spAutoFit/>
          </a:bodyP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pPr algn="l">
              <a:lnSpc>
                <a:spcPct val="100000"/>
              </a:lnSpc>
              <a:spcBef>
                <a:spcPct val="0"/>
              </a:spcBef>
              <a:buFontTx/>
              <a:buNone/>
            </a:pPr>
            <a:r>
              <a:rPr lang="en-US" altLang="en-US" sz="1800" i="1" dirty="0">
                <a:latin typeface="Arial" panose="020B0604020202020204" pitchFamily="34" charset="0"/>
              </a:rPr>
              <a:t>A</a:t>
            </a:r>
            <a:r>
              <a:rPr lang="en-US" altLang="en-US" sz="1800" i="1" dirty="0" smtClean="0">
                <a:latin typeface="Arial" panose="020B0604020202020204" pitchFamily="34" charset="0"/>
              </a:rPr>
              <a:t>ctivists</a:t>
            </a:r>
            <a:endParaRPr lang="en-US" altLang="en-US" sz="1800" i="1" dirty="0">
              <a:latin typeface="Arial" panose="020B0604020202020204" pitchFamily="34" charset="0"/>
            </a:endParaRPr>
          </a:p>
        </p:txBody>
      </p:sp>
      <p:sp>
        <p:nvSpPr>
          <p:cNvPr id="22541" name="Rectangle 13">
            <a:extLst>
              <a:ext uri="{FF2B5EF4-FFF2-40B4-BE49-F238E27FC236}">
                <a16:creationId xmlns="" xmlns:a16="http://schemas.microsoft.com/office/drawing/2014/main" id="{B9F4CCCC-0364-402A-BEDF-BC752341FB34}"/>
              </a:ext>
            </a:extLst>
          </p:cNvPr>
          <p:cNvSpPr>
            <a:spLocks noChangeArrowheads="1"/>
          </p:cNvSpPr>
          <p:nvPr/>
        </p:nvSpPr>
        <p:spPr bwMode="auto">
          <a:xfrm>
            <a:off x="5562601" y="4267201"/>
            <a:ext cx="227305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488" tIns="44450" rIns="90488" bIns="44450">
            <a:spAutoFit/>
          </a:bodyP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pPr algn="l">
              <a:lnSpc>
                <a:spcPct val="100000"/>
              </a:lnSpc>
              <a:spcBef>
                <a:spcPct val="0"/>
              </a:spcBef>
              <a:buFontTx/>
              <a:buNone/>
            </a:pPr>
            <a:r>
              <a:rPr lang="en-US" altLang="en-US" sz="1800" i="1" dirty="0">
                <a:latin typeface="Arial" panose="020B0604020202020204" pitchFamily="34" charset="0"/>
              </a:rPr>
              <a:t>L</a:t>
            </a:r>
            <a:r>
              <a:rPr lang="en-US" altLang="en-US" sz="1800" i="1" dirty="0" smtClean="0">
                <a:latin typeface="Arial" panose="020B0604020202020204" pitchFamily="34" charset="0"/>
              </a:rPr>
              <a:t>ocal </a:t>
            </a:r>
            <a:r>
              <a:rPr lang="en-US" altLang="en-US" sz="1800" i="1" dirty="0">
                <a:latin typeface="Arial" panose="020B0604020202020204" pitchFamily="34" charset="0"/>
              </a:rPr>
              <a:t>communities</a:t>
            </a:r>
          </a:p>
        </p:txBody>
      </p:sp>
      <p:sp>
        <p:nvSpPr>
          <p:cNvPr id="22542" name="Rectangle 14">
            <a:extLst>
              <a:ext uri="{FF2B5EF4-FFF2-40B4-BE49-F238E27FC236}">
                <a16:creationId xmlns="" xmlns:a16="http://schemas.microsoft.com/office/drawing/2014/main" id="{9DBA9E12-FF40-4E82-9F7F-F18FF295A1C1}"/>
              </a:ext>
            </a:extLst>
          </p:cNvPr>
          <p:cNvSpPr>
            <a:spLocks noChangeArrowheads="1"/>
          </p:cNvSpPr>
          <p:nvPr/>
        </p:nvSpPr>
        <p:spPr bwMode="auto">
          <a:xfrm>
            <a:off x="7910513" y="2644775"/>
            <a:ext cx="1760098"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488" tIns="44450" rIns="90488" bIns="44450">
            <a:spAutoFit/>
          </a:bodyP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pPr algn="l">
              <a:lnSpc>
                <a:spcPct val="100000"/>
              </a:lnSpc>
              <a:spcBef>
                <a:spcPct val="0"/>
              </a:spcBef>
              <a:buFontTx/>
              <a:buNone/>
            </a:pPr>
            <a:r>
              <a:rPr lang="en-US" altLang="en-US" sz="1800" i="1" dirty="0">
                <a:latin typeface="Arial" panose="020B0604020202020204" pitchFamily="34" charset="0"/>
              </a:rPr>
              <a:t>    </a:t>
            </a:r>
            <a:r>
              <a:rPr lang="en-US" altLang="en-US" sz="1800" i="1" dirty="0" smtClean="0">
                <a:latin typeface="Arial" panose="020B0604020202020204" pitchFamily="34" charset="0"/>
              </a:rPr>
              <a:t>Financial</a:t>
            </a:r>
            <a:endParaRPr lang="en-US" altLang="en-US" sz="1800" i="1" dirty="0">
              <a:latin typeface="Arial" panose="020B0604020202020204" pitchFamily="34" charset="0"/>
            </a:endParaRPr>
          </a:p>
          <a:p>
            <a:pPr algn="l">
              <a:lnSpc>
                <a:spcPct val="100000"/>
              </a:lnSpc>
              <a:spcBef>
                <a:spcPct val="0"/>
              </a:spcBef>
              <a:buFontTx/>
              <a:buNone/>
            </a:pPr>
            <a:r>
              <a:rPr lang="en-US" altLang="en-US" sz="1800" i="1" dirty="0">
                <a:latin typeface="Arial" panose="020B0604020202020204" pitchFamily="34" charset="0"/>
              </a:rPr>
              <a:t>I</a:t>
            </a:r>
            <a:r>
              <a:rPr lang="en-US" altLang="en-US" sz="1800" i="1" dirty="0" smtClean="0">
                <a:latin typeface="Arial" panose="020B0604020202020204" pitchFamily="34" charset="0"/>
              </a:rPr>
              <a:t>ntermediaries</a:t>
            </a:r>
            <a:endParaRPr lang="en-US" altLang="en-US" sz="1800" i="1" dirty="0">
              <a:latin typeface="Arial" panose="020B0604020202020204" pitchFamily="34" charset="0"/>
            </a:endParaRPr>
          </a:p>
        </p:txBody>
      </p:sp>
      <p:sp>
        <p:nvSpPr>
          <p:cNvPr id="22543" name="Rectangle 15">
            <a:extLst>
              <a:ext uri="{FF2B5EF4-FFF2-40B4-BE49-F238E27FC236}">
                <a16:creationId xmlns="" xmlns:a16="http://schemas.microsoft.com/office/drawing/2014/main" id="{D1461204-6DE4-4928-8D98-68355B638C86}"/>
              </a:ext>
            </a:extLst>
          </p:cNvPr>
          <p:cNvSpPr>
            <a:spLocks noChangeArrowheads="1"/>
          </p:cNvSpPr>
          <p:nvPr/>
        </p:nvSpPr>
        <p:spPr bwMode="auto">
          <a:xfrm>
            <a:off x="8062914" y="3711576"/>
            <a:ext cx="138820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488" tIns="44450" rIns="90488" bIns="44450">
            <a:spAutoFit/>
          </a:bodyP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pPr algn="l">
              <a:lnSpc>
                <a:spcPct val="100000"/>
              </a:lnSpc>
              <a:spcBef>
                <a:spcPct val="0"/>
              </a:spcBef>
              <a:buFontTx/>
              <a:buNone/>
            </a:pPr>
            <a:r>
              <a:rPr lang="en-US" altLang="en-US" sz="1800" i="1" dirty="0">
                <a:latin typeface="Arial" panose="020B0604020202020204" pitchFamily="34" charset="0"/>
              </a:rPr>
              <a:t>C</a:t>
            </a:r>
            <a:r>
              <a:rPr lang="en-US" altLang="en-US" sz="1800" i="1" dirty="0" smtClean="0">
                <a:latin typeface="Arial" panose="020B0604020202020204" pitchFamily="34" charset="0"/>
              </a:rPr>
              <a:t>ustomers</a:t>
            </a:r>
            <a:endParaRPr lang="en-US" altLang="en-US" sz="1800" i="1" dirty="0">
              <a:latin typeface="Arial" panose="020B0604020202020204" pitchFamily="34" charset="0"/>
            </a:endParaRPr>
          </a:p>
        </p:txBody>
      </p:sp>
      <p:sp>
        <p:nvSpPr>
          <p:cNvPr id="22544" name="Rectangle 16">
            <a:extLst>
              <a:ext uri="{FF2B5EF4-FFF2-40B4-BE49-F238E27FC236}">
                <a16:creationId xmlns="" xmlns:a16="http://schemas.microsoft.com/office/drawing/2014/main" id="{0C0F9D16-769A-4527-BFD0-CE7EF452D2F4}"/>
              </a:ext>
            </a:extLst>
          </p:cNvPr>
          <p:cNvSpPr>
            <a:spLocks noChangeArrowheads="1"/>
          </p:cNvSpPr>
          <p:nvPr/>
        </p:nvSpPr>
        <p:spPr bwMode="auto">
          <a:xfrm>
            <a:off x="2728913" y="2720976"/>
            <a:ext cx="154209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488" tIns="44450" rIns="90488" bIns="44450">
            <a:spAutoFit/>
          </a:bodyP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pPr algn="l">
              <a:lnSpc>
                <a:spcPct val="100000"/>
              </a:lnSpc>
              <a:spcBef>
                <a:spcPct val="0"/>
              </a:spcBef>
              <a:buFontTx/>
              <a:buNone/>
            </a:pPr>
            <a:r>
              <a:rPr lang="en-US" altLang="en-US" sz="1800" i="1" dirty="0">
                <a:latin typeface="Arial" panose="020B0604020202020204" pitchFamily="34" charset="0"/>
              </a:rPr>
              <a:t>C</a:t>
            </a:r>
            <a:r>
              <a:rPr lang="en-US" altLang="en-US" sz="1800" i="1" dirty="0" smtClean="0">
                <a:latin typeface="Arial" panose="020B0604020202020204" pitchFamily="34" charset="0"/>
              </a:rPr>
              <a:t>ompetitors</a:t>
            </a:r>
            <a:endParaRPr lang="en-US" altLang="en-US" sz="1800" i="1" dirty="0">
              <a:latin typeface="Arial" panose="020B0604020202020204" pitchFamily="34" charset="0"/>
            </a:endParaRPr>
          </a:p>
        </p:txBody>
      </p:sp>
      <p:sp>
        <p:nvSpPr>
          <p:cNvPr id="15377" name="Rectangle 17">
            <a:extLst>
              <a:ext uri="{FF2B5EF4-FFF2-40B4-BE49-F238E27FC236}">
                <a16:creationId xmlns="" xmlns:a16="http://schemas.microsoft.com/office/drawing/2014/main" id="{DEF59139-DAC0-404A-96C4-07EC989E04E9}"/>
              </a:ext>
            </a:extLst>
          </p:cNvPr>
          <p:cNvSpPr>
            <a:spLocks noChangeArrowheads="1"/>
          </p:cNvSpPr>
          <p:nvPr/>
        </p:nvSpPr>
        <p:spPr bwMode="auto">
          <a:xfrm>
            <a:off x="1020846" y="1427219"/>
            <a:ext cx="2234984" cy="643766"/>
          </a:xfrm>
          <a:prstGeom prst="rect">
            <a:avLst/>
          </a:pr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lIns="90488" tIns="44450" rIns="90488" bIns="44450">
            <a:spAutoFit/>
          </a:bodyPr>
          <a:lstStyle/>
          <a:p>
            <a:pPr algn="ctr">
              <a:lnSpc>
                <a:spcPct val="100000"/>
              </a:lnSpc>
              <a:spcBef>
                <a:spcPct val="0"/>
              </a:spcBef>
              <a:buFontTx/>
              <a:buNone/>
              <a:defRPr/>
            </a:pPr>
            <a:r>
              <a:rPr lang="en-US" b="1" i="1" dirty="0">
                <a:latin typeface="Arial" pitchFamily="-107" charset="0"/>
              </a:rPr>
              <a:t>S</a:t>
            </a:r>
            <a:r>
              <a:rPr lang="en-US" b="1" i="1" dirty="0" smtClean="0">
                <a:latin typeface="Arial" pitchFamily="-107" charset="0"/>
              </a:rPr>
              <a:t>ociocultural</a:t>
            </a:r>
            <a:endParaRPr lang="en-US" b="1" i="1" dirty="0">
              <a:latin typeface="Arial" pitchFamily="-107" charset="0"/>
            </a:endParaRPr>
          </a:p>
          <a:p>
            <a:pPr algn="ctr">
              <a:lnSpc>
                <a:spcPct val="100000"/>
              </a:lnSpc>
              <a:spcBef>
                <a:spcPct val="0"/>
              </a:spcBef>
              <a:buFontTx/>
              <a:buNone/>
              <a:defRPr/>
            </a:pPr>
            <a:r>
              <a:rPr lang="en-US" b="1" i="1" dirty="0">
                <a:latin typeface="Arial" pitchFamily="-107" charset="0"/>
              </a:rPr>
              <a:t>forces</a:t>
            </a:r>
          </a:p>
        </p:txBody>
      </p:sp>
      <p:sp>
        <p:nvSpPr>
          <p:cNvPr id="15378" name="Rectangle 18">
            <a:extLst>
              <a:ext uri="{FF2B5EF4-FFF2-40B4-BE49-F238E27FC236}">
                <a16:creationId xmlns="" xmlns:a16="http://schemas.microsoft.com/office/drawing/2014/main" id="{507BADAC-025A-40E3-AD27-2625714F3013}"/>
              </a:ext>
            </a:extLst>
          </p:cNvPr>
          <p:cNvSpPr>
            <a:spLocks noChangeArrowheads="1"/>
          </p:cNvSpPr>
          <p:nvPr/>
        </p:nvSpPr>
        <p:spPr bwMode="auto">
          <a:xfrm>
            <a:off x="9137404" y="1345372"/>
            <a:ext cx="1725858" cy="643766"/>
          </a:xfrm>
          <a:prstGeom prst="rect">
            <a:avLst/>
          </a:pr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488" tIns="44450" rIns="90488" bIns="44450">
            <a:spAutoFit/>
          </a:bodyPr>
          <a:lstStyle/>
          <a:p>
            <a:pPr>
              <a:lnSpc>
                <a:spcPct val="100000"/>
              </a:lnSpc>
              <a:spcBef>
                <a:spcPct val="0"/>
              </a:spcBef>
              <a:buFontTx/>
              <a:buNone/>
              <a:defRPr/>
            </a:pPr>
            <a:r>
              <a:rPr lang="en-US" b="1" i="1" dirty="0">
                <a:latin typeface="Arial" pitchFamily="-107" charset="0"/>
              </a:rPr>
              <a:t>T</a:t>
            </a:r>
            <a:r>
              <a:rPr lang="en-US" b="1" i="1" dirty="0" smtClean="0">
                <a:latin typeface="Arial" pitchFamily="-107" charset="0"/>
              </a:rPr>
              <a:t>echnological</a:t>
            </a:r>
            <a:endParaRPr lang="en-US" b="1" i="1" dirty="0">
              <a:latin typeface="Arial" pitchFamily="-107" charset="0"/>
            </a:endParaRPr>
          </a:p>
          <a:p>
            <a:pPr>
              <a:lnSpc>
                <a:spcPct val="100000"/>
              </a:lnSpc>
              <a:spcBef>
                <a:spcPct val="0"/>
              </a:spcBef>
              <a:buFontTx/>
              <a:buNone/>
              <a:defRPr/>
            </a:pPr>
            <a:r>
              <a:rPr lang="en-US" b="1" i="1" dirty="0">
                <a:latin typeface="Arial" pitchFamily="-107" charset="0"/>
              </a:rPr>
              <a:t>    forces</a:t>
            </a:r>
          </a:p>
        </p:txBody>
      </p:sp>
      <p:sp>
        <p:nvSpPr>
          <p:cNvPr id="15379" name="Rectangle 19">
            <a:extLst>
              <a:ext uri="{FF2B5EF4-FFF2-40B4-BE49-F238E27FC236}">
                <a16:creationId xmlns="" xmlns:a16="http://schemas.microsoft.com/office/drawing/2014/main" id="{F8AF3C2F-E1DB-4CEC-972A-E58BAD6C29CB}"/>
              </a:ext>
            </a:extLst>
          </p:cNvPr>
          <p:cNvSpPr>
            <a:spLocks noChangeArrowheads="1"/>
          </p:cNvSpPr>
          <p:nvPr/>
        </p:nvSpPr>
        <p:spPr bwMode="auto">
          <a:xfrm>
            <a:off x="2273301" y="5791200"/>
            <a:ext cx="1285609" cy="643766"/>
          </a:xfrm>
          <a:prstGeom prst="rect">
            <a:avLst/>
          </a:pr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488" tIns="44450" rIns="90488" bIns="44450">
            <a:spAutoFit/>
          </a:bodyPr>
          <a:lstStyle/>
          <a:p>
            <a:pPr>
              <a:lnSpc>
                <a:spcPct val="100000"/>
              </a:lnSpc>
              <a:spcBef>
                <a:spcPct val="0"/>
              </a:spcBef>
              <a:buFontTx/>
              <a:buNone/>
              <a:defRPr/>
            </a:pPr>
            <a:r>
              <a:rPr lang="en-US" b="1" i="1" dirty="0" smtClean="0">
                <a:latin typeface="Arial" pitchFamily="-107" charset="0"/>
              </a:rPr>
              <a:t>Economic</a:t>
            </a:r>
            <a:endParaRPr lang="en-US" b="1" i="1" dirty="0">
              <a:latin typeface="Arial" pitchFamily="-107" charset="0"/>
            </a:endParaRPr>
          </a:p>
          <a:p>
            <a:pPr>
              <a:lnSpc>
                <a:spcPct val="100000"/>
              </a:lnSpc>
              <a:spcBef>
                <a:spcPct val="0"/>
              </a:spcBef>
              <a:buFontTx/>
              <a:buNone/>
              <a:defRPr/>
            </a:pPr>
            <a:r>
              <a:rPr lang="en-US" b="1" i="1" dirty="0">
                <a:latin typeface="Arial" pitchFamily="-107" charset="0"/>
              </a:rPr>
              <a:t>forces</a:t>
            </a:r>
          </a:p>
        </p:txBody>
      </p:sp>
      <p:sp>
        <p:nvSpPr>
          <p:cNvPr id="22548" name="Rectangle 20">
            <a:extLst>
              <a:ext uri="{FF2B5EF4-FFF2-40B4-BE49-F238E27FC236}">
                <a16:creationId xmlns="" xmlns:a16="http://schemas.microsoft.com/office/drawing/2014/main" id="{5C096369-94F2-4CB9-B061-D5390BCACA5C}"/>
              </a:ext>
            </a:extLst>
          </p:cNvPr>
          <p:cNvSpPr>
            <a:spLocks noChangeArrowheads="1"/>
          </p:cNvSpPr>
          <p:nvPr/>
        </p:nvSpPr>
        <p:spPr bwMode="auto">
          <a:xfrm>
            <a:off x="4633914" y="3101975"/>
            <a:ext cx="3119445"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488" tIns="44450" rIns="90488" bIns="44450">
            <a:spAutoFit/>
          </a:bodyP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pPr algn="l">
              <a:lnSpc>
                <a:spcPct val="100000"/>
              </a:lnSpc>
              <a:spcBef>
                <a:spcPct val="0"/>
              </a:spcBef>
              <a:buFontTx/>
              <a:buNone/>
            </a:pPr>
            <a:r>
              <a:rPr lang="en-US" altLang="en-US" sz="1800" i="1" dirty="0" smtClean="0">
                <a:latin typeface="Arial" panose="020B0604020202020204" pitchFamily="34" charset="0"/>
              </a:rPr>
              <a:t>Owners/Board </a:t>
            </a:r>
            <a:r>
              <a:rPr lang="en-US" altLang="en-US" sz="1800" i="1" dirty="0">
                <a:latin typeface="Arial" panose="020B0604020202020204" pitchFamily="34" charset="0"/>
              </a:rPr>
              <a:t>of </a:t>
            </a:r>
            <a:r>
              <a:rPr lang="en-US" altLang="en-US" sz="1800" i="1" dirty="0" smtClean="0">
                <a:latin typeface="Arial" panose="020B0604020202020204" pitchFamily="34" charset="0"/>
              </a:rPr>
              <a:t>Directors</a:t>
            </a:r>
            <a:endParaRPr lang="en-US" altLang="en-US" sz="1800" i="1" dirty="0">
              <a:latin typeface="Arial" panose="020B0604020202020204" pitchFamily="34" charset="0"/>
            </a:endParaRPr>
          </a:p>
          <a:p>
            <a:pPr algn="l">
              <a:lnSpc>
                <a:spcPct val="100000"/>
              </a:lnSpc>
              <a:spcBef>
                <a:spcPct val="0"/>
              </a:spcBef>
              <a:buFontTx/>
              <a:buNone/>
            </a:pPr>
            <a:r>
              <a:rPr lang="en-US" altLang="en-US" sz="1800" i="1" dirty="0">
                <a:latin typeface="Arial" panose="020B0604020202020204" pitchFamily="34" charset="0"/>
              </a:rPr>
              <a:t>M</a:t>
            </a:r>
            <a:r>
              <a:rPr lang="en-US" altLang="en-US" sz="1800" i="1" dirty="0" smtClean="0">
                <a:latin typeface="Arial" panose="020B0604020202020204" pitchFamily="34" charset="0"/>
              </a:rPr>
              <a:t>anagers        </a:t>
            </a:r>
            <a:r>
              <a:rPr lang="en-US" altLang="en-US" sz="1800" i="1" dirty="0">
                <a:latin typeface="Arial" panose="020B0604020202020204" pitchFamily="34" charset="0"/>
              </a:rPr>
              <a:t>E</a:t>
            </a:r>
            <a:r>
              <a:rPr lang="en-US" altLang="en-US" sz="1800" i="1" dirty="0" smtClean="0">
                <a:latin typeface="Arial" panose="020B0604020202020204" pitchFamily="34" charset="0"/>
              </a:rPr>
              <a:t>mployees</a:t>
            </a:r>
            <a:endParaRPr lang="en-US" altLang="en-US" sz="1800" i="1" dirty="0">
              <a:latin typeface="Arial" panose="020B0604020202020204" pitchFamily="34" charset="0"/>
            </a:endParaRPr>
          </a:p>
        </p:txBody>
      </p:sp>
      <p:sp>
        <p:nvSpPr>
          <p:cNvPr id="15381" name="Rectangle 21">
            <a:extLst>
              <a:ext uri="{FF2B5EF4-FFF2-40B4-BE49-F238E27FC236}">
                <a16:creationId xmlns="" xmlns:a16="http://schemas.microsoft.com/office/drawing/2014/main" id="{E7EC752A-CD41-4893-BF82-130448CC733D}"/>
              </a:ext>
            </a:extLst>
          </p:cNvPr>
          <p:cNvSpPr>
            <a:spLocks noChangeArrowheads="1"/>
          </p:cNvSpPr>
          <p:nvPr/>
        </p:nvSpPr>
        <p:spPr bwMode="auto">
          <a:xfrm>
            <a:off x="8382000" y="5715000"/>
            <a:ext cx="1734450" cy="643766"/>
          </a:xfrm>
          <a:prstGeom prst="rect">
            <a:avLst/>
          </a:pr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488" tIns="44450" rIns="90488" bIns="44450">
            <a:spAutoFit/>
          </a:bodyPr>
          <a:lstStyle/>
          <a:p>
            <a:pPr algn="l">
              <a:lnSpc>
                <a:spcPct val="100000"/>
              </a:lnSpc>
              <a:spcBef>
                <a:spcPct val="0"/>
              </a:spcBef>
              <a:buFontTx/>
              <a:buNone/>
              <a:defRPr/>
            </a:pPr>
            <a:r>
              <a:rPr lang="en-US" b="1" i="1" dirty="0" smtClean="0">
                <a:latin typeface="Arial" pitchFamily="-107" charset="0"/>
              </a:rPr>
              <a:t>Political/Legal</a:t>
            </a:r>
            <a:endParaRPr lang="en-US" b="1" i="1" dirty="0">
              <a:latin typeface="Arial" pitchFamily="-107" charset="0"/>
            </a:endParaRPr>
          </a:p>
          <a:p>
            <a:pPr algn="l">
              <a:lnSpc>
                <a:spcPct val="100000"/>
              </a:lnSpc>
              <a:spcBef>
                <a:spcPct val="0"/>
              </a:spcBef>
              <a:buFontTx/>
              <a:buNone/>
              <a:defRPr/>
            </a:pPr>
            <a:r>
              <a:rPr lang="en-US" b="1" i="1" dirty="0">
                <a:latin typeface="Arial" pitchFamily="-107" charset="0"/>
              </a:rPr>
              <a:t>       forces</a:t>
            </a:r>
          </a:p>
        </p:txBody>
      </p:sp>
    </p:spTree>
    <p:extLst>
      <p:ext uri="{BB962C8B-B14F-4D97-AF65-F5344CB8AC3E}">
        <p14:creationId xmlns:p14="http://schemas.microsoft.com/office/powerpoint/2010/main" val="3272066225"/>
      </p:ext>
    </p:extLst>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9" name="Rectangle 8">
            <a:extLst>
              <a:ext uri="{FF2B5EF4-FFF2-40B4-BE49-F238E27FC236}">
                <a16:creationId xmlns="" xmlns:a16="http://schemas.microsoft.com/office/drawing/2014/main" id="{6529CFB1-4A36-4A05-8D7A-948E2277312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0">
            <a:extLst>
              <a:ext uri="{FF2B5EF4-FFF2-40B4-BE49-F238E27FC236}">
                <a16:creationId xmlns="" xmlns:a16="http://schemas.microsoft.com/office/drawing/2014/main" id="{88783419-8188-4C50-BD8F-237B464BE71F}"/>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40788" y="1"/>
            <a:ext cx="4651212" cy="6858000"/>
          </a:xfrm>
          <a:prstGeom prst="rect">
            <a:avLst/>
          </a:prstGeom>
          <a:solidFill>
            <a:schemeClr val="accent1"/>
          </a:solidFill>
          <a:ln>
            <a:noFill/>
          </a:ln>
          <a:effectLst>
            <a:outerShdw blurRad="63500" dist="38100" dir="10800000" algn="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31" name="Picture 12" descr="A picture containing sitting&#10;&#10;Description generated with high confidence">
            <a:extLst>
              <a:ext uri="{FF2B5EF4-FFF2-40B4-BE49-F238E27FC236}">
                <a16:creationId xmlns="" xmlns:a16="http://schemas.microsoft.com/office/drawing/2014/main" id="{570D84C5-A105-4AB9-8C54-A26D13722D57}"/>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7521575" y="2187579"/>
            <a:ext cx="6857999" cy="2482850"/>
          </a:xfrm>
          <a:prstGeom prst="rect">
            <a:avLst/>
          </a:prstGeom>
        </p:spPr>
      </p:pic>
      <p:sp>
        <p:nvSpPr>
          <p:cNvPr id="2" name="Title 1">
            <a:extLst>
              <a:ext uri="{FF2B5EF4-FFF2-40B4-BE49-F238E27FC236}">
                <a16:creationId xmlns="" xmlns:a16="http://schemas.microsoft.com/office/drawing/2014/main" id="{3C17A2D9-DACE-4B4C-B5B5-1F6E7D5D7268}"/>
              </a:ext>
            </a:extLst>
          </p:cNvPr>
          <p:cNvSpPr>
            <a:spLocks noGrp="1"/>
          </p:cNvSpPr>
          <p:nvPr>
            <p:ph type="title"/>
          </p:nvPr>
        </p:nvSpPr>
        <p:spPr>
          <a:xfrm>
            <a:off x="7696923" y="603269"/>
            <a:ext cx="3646678" cy="2368531"/>
          </a:xfrm>
        </p:spPr>
        <p:txBody>
          <a:bodyPr>
            <a:normAutofit/>
          </a:bodyPr>
          <a:lstStyle/>
          <a:p>
            <a:pPr algn="ctr"/>
            <a:r>
              <a:rPr lang="en-US" sz="3700" b="1" dirty="0">
                <a:solidFill>
                  <a:srgbClr val="FFFFFF"/>
                </a:solidFill>
                <a:ea typeface="ＭＳ Ｐゴシック" pitchFamily="-107" charset="-128"/>
                <a:cs typeface="ＭＳ Ｐゴシック" pitchFamily="-107" charset="-128"/>
              </a:rPr>
              <a:t>Task Environment </a:t>
            </a:r>
            <a:endParaRPr lang="en-US" sz="3700" b="1" dirty="0">
              <a:solidFill>
                <a:srgbClr val="FFFFFF"/>
              </a:solidFill>
            </a:endParaRPr>
          </a:p>
        </p:txBody>
      </p:sp>
      <p:sp>
        <p:nvSpPr>
          <p:cNvPr id="4" name="Rectangle 3">
            <a:extLst>
              <a:ext uri="{FF2B5EF4-FFF2-40B4-BE49-F238E27FC236}">
                <a16:creationId xmlns="" xmlns:a16="http://schemas.microsoft.com/office/drawing/2014/main" id="{0644D87F-EFDF-46E6-8084-8560BF5B8AED}"/>
              </a:ext>
            </a:extLst>
          </p:cNvPr>
          <p:cNvSpPr>
            <a:spLocks noGrp="1" noChangeArrowheads="1"/>
          </p:cNvSpPr>
          <p:nvPr>
            <p:ph idx="1"/>
          </p:nvPr>
        </p:nvSpPr>
        <p:spPr>
          <a:xfrm>
            <a:off x="509112" y="384176"/>
            <a:ext cx="5947496" cy="6073774"/>
          </a:xfrm>
        </p:spPr>
        <p:txBody>
          <a:bodyPr anchor="ctr">
            <a:normAutofit/>
          </a:bodyPr>
          <a:lstStyle/>
          <a:p>
            <a:pPr>
              <a:buFontTx/>
              <a:buNone/>
              <a:defRPr/>
            </a:pPr>
            <a:r>
              <a:rPr lang="en-US" sz="2800" b="0" dirty="0">
                <a:ea typeface="ＭＳ Ｐゴシック" pitchFamily="-107" charset="-128"/>
                <a:cs typeface="ＭＳ Ｐゴシック" pitchFamily="-107" charset="-128"/>
              </a:rPr>
              <a:t>   </a:t>
            </a:r>
            <a:r>
              <a:rPr lang="en-US" sz="2800" b="1" dirty="0">
                <a:effectLst>
                  <a:outerShdw blurRad="38100" dist="38100" dir="2700000" algn="tl">
                    <a:srgbClr val="000000"/>
                  </a:outerShdw>
                </a:effectLst>
                <a:ea typeface="ＭＳ Ｐゴシック" pitchFamily="-107" charset="-128"/>
                <a:cs typeface="ＭＳ Ｐゴシック" pitchFamily="-107" charset="-128"/>
              </a:rPr>
              <a:t>The </a:t>
            </a:r>
            <a:r>
              <a:rPr lang="en-US" sz="2800" b="1" i="1" dirty="0">
                <a:solidFill>
                  <a:srgbClr val="FFC000"/>
                </a:solidFill>
                <a:effectLst>
                  <a:outerShdw blurRad="38100" dist="38100" dir="2700000" algn="tl">
                    <a:srgbClr val="000000"/>
                  </a:outerShdw>
                </a:effectLst>
                <a:ea typeface="ＭＳ Ｐゴシック" pitchFamily="-107" charset="-128"/>
                <a:cs typeface="ＭＳ Ｐゴシック" pitchFamily="-107" charset="-128"/>
              </a:rPr>
              <a:t>T</a:t>
            </a:r>
            <a:r>
              <a:rPr lang="en-US" sz="2800" b="1" i="1" dirty="0" smtClean="0">
                <a:solidFill>
                  <a:srgbClr val="FFC000"/>
                </a:solidFill>
                <a:effectLst>
                  <a:outerShdw blurRad="38100" dist="38100" dir="2700000" algn="tl">
                    <a:srgbClr val="000000"/>
                  </a:outerShdw>
                </a:effectLst>
                <a:ea typeface="ＭＳ Ｐゴシック" pitchFamily="-107" charset="-128"/>
                <a:cs typeface="ＭＳ Ｐゴシック" pitchFamily="-107" charset="-128"/>
              </a:rPr>
              <a:t>ask </a:t>
            </a:r>
            <a:r>
              <a:rPr lang="en-US" sz="2800" b="1" i="1" dirty="0">
                <a:solidFill>
                  <a:srgbClr val="FFC000"/>
                </a:solidFill>
                <a:effectLst>
                  <a:outerShdw blurRad="38100" dist="38100" dir="2700000" algn="tl">
                    <a:srgbClr val="000000"/>
                  </a:outerShdw>
                </a:effectLst>
                <a:ea typeface="ＭＳ Ｐゴシック" pitchFamily="-107" charset="-128"/>
                <a:cs typeface="ＭＳ Ｐゴシック" pitchFamily="-107" charset="-128"/>
              </a:rPr>
              <a:t>E</a:t>
            </a:r>
            <a:r>
              <a:rPr lang="en-US" sz="2800" b="1" i="1" dirty="0" smtClean="0">
                <a:solidFill>
                  <a:srgbClr val="FFC000"/>
                </a:solidFill>
                <a:effectLst>
                  <a:outerShdw blurRad="38100" dist="38100" dir="2700000" algn="tl">
                    <a:srgbClr val="000000"/>
                  </a:outerShdw>
                </a:effectLst>
                <a:ea typeface="ＭＳ Ｐゴシック" pitchFamily="-107" charset="-128"/>
                <a:cs typeface="ＭＳ Ｐゴシック" pitchFamily="-107" charset="-128"/>
              </a:rPr>
              <a:t>nvironment </a:t>
            </a:r>
            <a:r>
              <a:rPr lang="en-US" sz="2800" b="1" dirty="0">
                <a:effectLst>
                  <a:outerShdw blurRad="38100" dist="38100" dir="2700000" algn="tl">
                    <a:srgbClr val="000000"/>
                  </a:outerShdw>
                </a:effectLst>
                <a:ea typeface="ＭＳ Ｐゴシック" pitchFamily="-107" charset="-128"/>
                <a:cs typeface="ＭＳ Ｐゴシック" pitchFamily="-107" charset="-128"/>
              </a:rPr>
              <a:t>consists of external stakeholders -- groups or individuals outside the organization that are significantly influenced by or have a major impact on the organization -- such as</a:t>
            </a:r>
            <a:r>
              <a:rPr lang="en-US" sz="2800" b="1" dirty="0" smtClean="0">
                <a:effectLst>
                  <a:outerShdw blurRad="38100" dist="38100" dir="2700000" algn="tl">
                    <a:srgbClr val="000000"/>
                  </a:outerShdw>
                </a:effectLst>
                <a:ea typeface="ＭＳ Ｐゴシック" pitchFamily="-107" charset="-128"/>
                <a:cs typeface="ＭＳ Ｐゴシック" pitchFamily="-107" charset="-128"/>
              </a:rPr>
              <a:t>:</a:t>
            </a:r>
          </a:p>
          <a:p>
            <a:pPr>
              <a:buFontTx/>
              <a:buNone/>
              <a:defRPr/>
            </a:pPr>
            <a:endParaRPr lang="en-US" sz="2000" b="1" dirty="0">
              <a:effectLst>
                <a:outerShdw blurRad="38100" dist="38100" dir="2700000" algn="tl">
                  <a:srgbClr val="000000"/>
                </a:outerShdw>
              </a:effectLst>
              <a:ea typeface="ＭＳ Ｐゴシック" pitchFamily="-107" charset="-128"/>
              <a:cs typeface="ＭＳ Ｐゴシック" pitchFamily="-107" charset="-128"/>
            </a:endParaRPr>
          </a:p>
          <a:p>
            <a:pPr lvl="3">
              <a:lnSpc>
                <a:spcPct val="100000"/>
              </a:lnSpc>
              <a:spcBef>
                <a:spcPts val="0"/>
              </a:spcBef>
              <a:spcAft>
                <a:spcPts val="1000"/>
              </a:spcAft>
              <a:buFont typeface="Courier New" panose="02070309020205020404" pitchFamily="49" charset="0"/>
              <a:buChar char="o"/>
              <a:defRPr/>
            </a:pPr>
            <a:r>
              <a:rPr lang="en-US" sz="2400" b="1" dirty="0">
                <a:effectLst>
                  <a:outerShdw blurRad="38100" dist="38100" dir="2700000" algn="tl">
                    <a:srgbClr val="000000"/>
                  </a:outerShdw>
                </a:effectLst>
                <a:ea typeface="ＭＳ Ｐゴシック" pitchFamily="-107" charset="-128"/>
              </a:rPr>
              <a:t>Customers</a:t>
            </a:r>
          </a:p>
          <a:p>
            <a:pPr lvl="3">
              <a:lnSpc>
                <a:spcPct val="100000"/>
              </a:lnSpc>
              <a:spcBef>
                <a:spcPts val="0"/>
              </a:spcBef>
              <a:spcAft>
                <a:spcPts val="1000"/>
              </a:spcAft>
              <a:buFont typeface="Courier New" panose="02070309020205020404" pitchFamily="49" charset="0"/>
              <a:buChar char="o"/>
              <a:defRPr/>
            </a:pPr>
            <a:r>
              <a:rPr lang="en-US" sz="2400" b="1" dirty="0">
                <a:effectLst>
                  <a:outerShdw blurRad="38100" dist="38100" dir="2700000" algn="tl">
                    <a:srgbClr val="000000"/>
                  </a:outerShdw>
                </a:effectLst>
                <a:ea typeface="ＭＳ Ｐゴシック" pitchFamily="-107" charset="-128"/>
              </a:rPr>
              <a:t>Suppliers</a:t>
            </a:r>
          </a:p>
          <a:p>
            <a:pPr lvl="3">
              <a:lnSpc>
                <a:spcPct val="100000"/>
              </a:lnSpc>
              <a:spcBef>
                <a:spcPts val="0"/>
              </a:spcBef>
              <a:spcAft>
                <a:spcPts val="1000"/>
              </a:spcAft>
              <a:buFont typeface="Courier New" panose="02070309020205020404" pitchFamily="49" charset="0"/>
              <a:buChar char="o"/>
              <a:defRPr/>
            </a:pPr>
            <a:r>
              <a:rPr lang="en-US" sz="2400" b="1" dirty="0">
                <a:effectLst>
                  <a:outerShdw blurRad="38100" dist="38100" dir="2700000" algn="tl">
                    <a:srgbClr val="000000"/>
                  </a:outerShdw>
                </a:effectLst>
                <a:ea typeface="ＭＳ Ｐゴシック" pitchFamily="-107" charset="-128"/>
              </a:rPr>
              <a:t>Competitors</a:t>
            </a:r>
          </a:p>
          <a:p>
            <a:pPr lvl="3">
              <a:lnSpc>
                <a:spcPct val="100000"/>
              </a:lnSpc>
              <a:spcBef>
                <a:spcPts val="0"/>
              </a:spcBef>
              <a:spcAft>
                <a:spcPts val="1000"/>
              </a:spcAft>
              <a:buFont typeface="Courier New" panose="02070309020205020404" pitchFamily="49" charset="0"/>
              <a:buChar char="o"/>
              <a:defRPr/>
            </a:pPr>
            <a:r>
              <a:rPr lang="en-US" sz="2400" b="1" dirty="0">
                <a:effectLst>
                  <a:outerShdw blurRad="38100" dist="38100" dir="2700000" algn="tl">
                    <a:srgbClr val="000000"/>
                  </a:outerShdw>
                </a:effectLst>
                <a:ea typeface="ＭＳ Ｐゴシック" pitchFamily="-107" charset="-128"/>
              </a:rPr>
              <a:t>Communities</a:t>
            </a:r>
          </a:p>
          <a:p>
            <a:pPr lvl="3">
              <a:lnSpc>
                <a:spcPct val="100000"/>
              </a:lnSpc>
              <a:spcBef>
                <a:spcPts val="0"/>
              </a:spcBef>
              <a:spcAft>
                <a:spcPts val="1000"/>
              </a:spcAft>
              <a:buFont typeface="Courier New" panose="02070309020205020404" pitchFamily="49" charset="0"/>
              <a:buChar char="o"/>
              <a:defRPr/>
            </a:pPr>
            <a:r>
              <a:rPr lang="en-US" sz="2400" b="1" dirty="0">
                <a:effectLst>
                  <a:outerShdw blurRad="38100" dist="38100" dir="2700000" algn="tl">
                    <a:srgbClr val="000000"/>
                  </a:outerShdw>
                </a:effectLst>
                <a:ea typeface="ＭＳ Ｐゴシック" pitchFamily="-107" charset="-128"/>
              </a:rPr>
              <a:t>Financial intermediaries</a:t>
            </a:r>
          </a:p>
        </p:txBody>
      </p:sp>
    </p:spTree>
    <p:extLst>
      <p:ext uri="{BB962C8B-B14F-4D97-AF65-F5344CB8AC3E}">
        <p14:creationId xmlns:p14="http://schemas.microsoft.com/office/powerpoint/2010/main" val="28313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ounded Rectangle 14">
            <a:extLst>
              <a:ext uri="{FF2B5EF4-FFF2-40B4-BE49-F238E27FC236}">
                <a16:creationId xmlns="" xmlns:a16="http://schemas.microsoft.com/office/drawing/2014/main" id="{843DD86A-8FAA-443F-9211-42A2AE8A790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1">
            <a:extLst>
              <a:ext uri="{FF2B5EF4-FFF2-40B4-BE49-F238E27FC236}">
                <a16:creationId xmlns="" xmlns:a16="http://schemas.microsoft.com/office/drawing/2014/main" id="{C2A13AAE-18EB-4BDF-BAF7-F2F97B8D00D6}"/>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13" descr="A picture containing indoor, sitting&#10;&#10;Description generated with high confidence">
            <a:extLst>
              <a:ext uri="{FF2B5EF4-FFF2-40B4-BE49-F238E27FC236}">
                <a16:creationId xmlns="" xmlns:a16="http://schemas.microsoft.com/office/drawing/2014/main" id="{0F5C1B21-B0DB-4206-99EE-C13D67038B93}"/>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27" name="Picture 15" descr="A picture containing sitting&#10;&#10;Description generated with high confidence">
            <a:extLst>
              <a:ext uri="{FF2B5EF4-FFF2-40B4-BE49-F238E27FC236}">
                <a16:creationId xmlns="" xmlns:a16="http://schemas.microsoft.com/office/drawing/2014/main" id="{49261589-06E9-4B7C-A8F1-26648507B77B}"/>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 xmlns:a16="http://schemas.microsoft.com/office/drawing/2014/main" id="{EE3A6D3E-68FE-4A7B-8C82-9EAEEA11A496}"/>
              </a:ext>
            </a:extLst>
          </p:cNvPr>
          <p:cNvSpPr>
            <a:spLocks noGrp="1"/>
          </p:cNvSpPr>
          <p:nvPr>
            <p:ph type="title"/>
          </p:nvPr>
        </p:nvSpPr>
        <p:spPr>
          <a:xfrm>
            <a:off x="685800" y="1066164"/>
            <a:ext cx="3306744" cy="2734312"/>
          </a:xfrm>
        </p:spPr>
        <p:txBody>
          <a:bodyPr>
            <a:normAutofit/>
          </a:bodyPr>
          <a:lstStyle/>
          <a:p>
            <a:pPr algn="ctr"/>
            <a:r>
              <a:rPr lang="en-US" altLang="en-US" b="1" dirty="0">
                <a:solidFill>
                  <a:schemeClr val="bg1"/>
                </a:solidFill>
                <a:ea typeface="ＭＳ Ｐゴシック" panose="020B0600070205080204" pitchFamily="34" charset="-128"/>
              </a:rPr>
              <a:t>SWOT </a:t>
            </a:r>
            <a:r>
              <a:rPr lang="en-US" altLang="en-US" b="1" dirty="0" smtClean="0">
                <a:solidFill>
                  <a:schemeClr val="bg1"/>
                </a:solidFill>
                <a:ea typeface="ＭＳ Ｐゴシック" panose="020B0600070205080204" pitchFamily="34" charset="-128"/>
              </a:rPr>
              <a:t>Analysis</a:t>
            </a:r>
            <a:br>
              <a:rPr lang="en-US" altLang="en-US" b="1" dirty="0" smtClean="0">
                <a:solidFill>
                  <a:schemeClr val="bg1"/>
                </a:solidFill>
                <a:ea typeface="ＭＳ Ｐゴシック" panose="020B0600070205080204" pitchFamily="34" charset="-128"/>
              </a:rPr>
            </a:br>
            <a:r>
              <a:rPr lang="en-US" altLang="en-US" b="1" dirty="0">
                <a:solidFill>
                  <a:schemeClr val="bg1"/>
                </a:solidFill>
                <a:ea typeface="ＭＳ Ｐゴシック" panose="020B0600070205080204" pitchFamily="34" charset="-128"/>
              </a:rPr>
              <a:t/>
            </a:r>
            <a:br>
              <a:rPr lang="en-US" altLang="en-US" b="1" dirty="0">
                <a:solidFill>
                  <a:schemeClr val="bg1"/>
                </a:solidFill>
                <a:ea typeface="ＭＳ Ｐゴシック" panose="020B0600070205080204" pitchFamily="34" charset="-128"/>
              </a:rPr>
            </a:br>
            <a:r>
              <a:rPr lang="en-US" altLang="en-US" b="1" dirty="0" smtClean="0">
                <a:solidFill>
                  <a:schemeClr val="bg1"/>
                </a:solidFill>
                <a:ea typeface="ＭＳ Ｐゴシック" panose="020B0600070205080204" pitchFamily="34" charset="-128"/>
              </a:rPr>
              <a:t> </a:t>
            </a:r>
            <a:r>
              <a:rPr lang="en-US" altLang="en-US" b="1" dirty="0">
                <a:solidFill>
                  <a:schemeClr val="bg1"/>
                </a:solidFill>
                <a:ea typeface="ＭＳ Ｐゴシック" panose="020B0600070205080204" pitchFamily="34" charset="-128"/>
              </a:rPr>
              <a:t>Tool #1</a:t>
            </a:r>
            <a:endParaRPr lang="en-US" b="1" dirty="0">
              <a:solidFill>
                <a:schemeClr val="bg1"/>
              </a:solidFill>
            </a:endParaRPr>
          </a:p>
        </p:txBody>
      </p:sp>
      <p:graphicFrame>
        <p:nvGraphicFramePr>
          <p:cNvPr id="28" name="Content Placeholder 2">
            <a:extLst>
              <a:ext uri="{FF2B5EF4-FFF2-40B4-BE49-F238E27FC236}">
                <a16:creationId xmlns="" xmlns:a16="http://schemas.microsoft.com/office/drawing/2014/main" id="{135CF06D-6A33-43B6-B456-A0729E235E66}"/>
              </a:ext>
            </a:extLst>
          </p:cNvPr>
          <p:cNvGraphicFramePr>
            <a:graphicFrameLocks noGrp="1"/>
          </p:cNvGraphicFramePr>
          <p:nvPr>
            <p:ph idx="1"/>
            <p:extLst>
              <p:ext uri="{D42A27DB-BD31-4B8C-83A1-F6EECF244321}">
                <p14:modId xmlns:p14="http://schemas.microsoft.com/office/powerpoint/2010/main" val="3621108223"/>
              </p:ext>
            </p:extLst>
          </p:nvPr>
        </p:nvGraphicFramePr>
        <p:xfrm>
          <a:off x="5117547" y="365125"/>
          <a:ext cx="6290226" cy="6083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50519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C2BF96-00C0-4FE9-93B7-077916E08751}"/>
              </a:ext>
            </a:extLst>
          </p:cNvPr>
          <p:cNvSpPr>
            <a:spLocks noGrp="1"/>
          </p:cNvSpPr>
          <p:nvPr>
            <p:ph type="title"/>
          </p:nvPr>
        </p:nvSpPr>
        <p:spPr>
          <a:xfrm>
            <a:off x="1381125" y="288123"/>
            <a:ext cx="8610600" cy="1293028"/>
          </a:xfrm>
        </p:spPr>
        <p:txBody>
          <a:bodyPr>
            <a:normAutofit/>
          </a:bodyPr>
          <a:lstStyle/>
          <a:p>
            <a:pPr algn="l"/>
            <a:r>
              <a:rPr lang="en-US" altLang="en-US" b="1" dirty="0">
                <a:ea typeface="ＭＳ Ｐゴシック" panose="020B0600070205080204" pitchFamily="34" charset="-128"/>
              </a:rPr>
              <a:t>Strategic Direction</a:t>
            </a:r>
            <a:endParaRPr lang="en-US" b="1" dirty="0"/>
          </a:p>
        </p:txBody>
      </p:sp>
      <p:graphicFrame>
        <p:nvGraphicFramePr>
          <p:cNvPr id="35" name="Content Placeholder 2">
            <a:extLst>
              <a:ext uri="{FF2B5EF4-FFF2-40B4-BE49-F238E27FC236}">
                <a16:creationId xmlns="" xmlns:a16="http://schemas.microsoft.com/office/drawing/2014/main" id="{18B8D643-3FB4-47BF-8A9E-84586C080EF6}"/>
              </a:ext>
            </a:extLst>
          </p:cNvPr>
          <p:cNvGraphicFramePr>
            <a:graphicFrameLocks noGrp="1"/>
          </p:cNvGraphicFramePr>
          <p:nvPr>
            <p:ph idx="1"/>
            <p:extLst>
              <p:ext uri="{D42A27DB-BD31-4B8C-83A1-F6EECF244321}">
                <p14:modId xmlns:p14="http://schemas.microsoft.com/office/powerpoint/2010/main" val="910266112"/>
              </p:ext>
            </p:extLst>
          </p:nvPr>
        </p:nvGraphicFramePr>
        <p:xfrm>
          <a:off x="676275" y="1343025"/>
          <a:ext cx="10820400"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9254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66A5AA-7BA7-473A-BDAE-DADEB556D7B2}"/>
              </a:ext>
            </a:extLst>
          </p:cNvPr>
          <p:cNvSpPr>
            <a:spLocks noGrp="1"/>
          </p:cNvSpPr>
          <p:nvPr>
            <p:ph type="title"/>
          </p:nvPr>
        </p:nvSpPr>
        <p:spPr>
          <a:xfrm>
            <a:off x="1390650" y="469098"/>
            <a:ext cx="8610600" cy="1293028"/>
          </a:xfrm>
        </p:spPr>
        <p:txBody>
          <a:bodyPr/>
          <a:lstStyle/>
          <a:p>
            <a:pPr algn="ctr"/>
            <a:r>
              <a:rPr lang="en-US" b="1" dirty="0"/>
              <a:t>Porter’s Five Forces  </a:t>
            </a:r>
            <a:r>
              <a:rPr lang="en-US" b="1" dirty="0" smtClean="0"/>
              <a:t/>
            </a:r>
            <a:br>
              <a:rPr lang="en-US" b="1" dirty="0" smtClean="0"/>
            </a:br>
            <a:r>
              <a:rPr lang="en-US" b="1" dirty="0" smtClean="0"/>
              <a:t>Tool </a:t>
            </a:r>
            <a:r>
              <a:rPr lang="en-US" b="1" dirty="0"/>
              <a:t>#2</a:t>
            </a:r>
          </a:p>
        </p:txBody>
      </p:sp>
      <p:pic>
        <p:nvPicPr>
          <p:cNvPr id="1026" name="Picture 2" descr="Porter’s five forces:&#10;• Porter's five forces analysis is a framework for&#10;industry analysis and business strategy developme...">
            <a:extLst>
              <a:ext uri="{FF2B5EF4-FFF2-40B4-BE49-F238E27FC236}">
                <a16:creationId xmlns="" xmlns:a16="http://schemas.microsoft.com/office/drawing/2014/main" id="{1C863552-A184-4AA2-9278-8BD97FD8CD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7850" y="2165350"/>
            <a:ext cx="5360149" cy="402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472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B5365D-13B3-42DC-8AB2-6958C13F567B}"/>
              </a:ext>
            </a:extLst>
          </p:cNvPr>
          <p:cNvSpPr>
            <a:spLocks noGrp="1"/>
          </p:cNvSpPr>
          <p:nvPr>
            <p:ph type="title"/>
          </p:nvPr>
        </p:nvSpPr>
        <p:spPr>
          <a:xfrm>
            <a:off x="723900" y="1831173"/>
            <a:ext cx="2333625" cy="1293028"/>
          </a:xfrm>
        </p:spPr>
        <p:txBody>
          <a:bodyPr/>
          <a:lstStyle/>
          <a:p>
            <a:pPr algn="l"/>
            <a:r>
              <a:rPr lang="en-US" b="1" dirty="0"/>
              <a:t>The Five Forces</a:t>
            </a:r>
          </a:p>
        </p:txBody>
      </p:sp>
      <p:pic>
        <p:nvPicPr>
          <p:cNvPr id="14338" name="Picture 2" descr="Entry&#10;barriers&#10;Powerful&#10;suppliers&#10;Powerful&#10;buyers&#10;Substitute&#10;products&#10;Jockeying for&#10;position&#10;/Intensity of&#10;competitive&#10;riv...">
            <a:extLst>
              <a:ext uri="{FF2B5EF4-FFF2-40B4-BE49-F238E27FC236}">
                <a16:creationId xmlns="" xmlns:a16="http://schemas.microsoft.com/office/drawing/2014/main" id="{D16678DA-B3D4-4E45-B9DE-495019B5D6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90950" y="714376"/>
            <a:ext cx="7419975" cy="578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833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a:extLst>
              <a:ext uri="{FF2B5EF4-FFF2-40B4-BE49-F238E27FC236}">
                <a16:creationId xmlns="" xmlns:a16="http://schemas.microsoft.com/office/drawing/2014/main" id="{11731C2D-C31E-4FFA-80E5-D3DDB64C7C58}"/>
              </a:ext>
            </a:extLst>
          </p:cNvPr>
          <p:cNvSpPr>
            <a:spLocks noGrp="1"/>
          </p:cNvSpPr>
          <p:nvPr>
            <p:ph type="sldNum" sz="quarter" idx="11"/>
          </p:nvPr>
        </p:nvSpPr>
        <p:spPr>
          <a:noFill/>
          <a:ln w="3175">
            <a:miter lim="800000"/>
            <a:headEnd/>
            <a:tailEnd/>
          </a:ln>
          <a:effectLst>
            <a:outerShdw blurRad="63500" dist="71842" dir="2700000" algn="ctr" rotWithShape="0">
              <a:srgbClr val="1C1C1C">
                <a:alpha val="50000"/>
              </a:srgbClr>
            </a:outerShdw>
          </a:effectLst>
          <a:extLst/>
        </p:spPr>
        <p:txBody>
          <a:bodyP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fld id="{093CAE4C-B7BA-4FE2-922D-7D0830BD3FEE}" type="slidenum">
              <a:rPr lang="en-US" altLang="en-US" sz="1200" b="0"/>
              <a:pPr/>
              <a:t>19</a:t>
            </a:fld>
            <a:endParaRPr lang="en-US" altLang="en-US" sz="1200" b="0" dirty="0"/>
          </a:p>
        </p:txBody>
      </p:sp>
      <p:sp>
        <p:nvSpPr>
          <p:cNvPr id="51203" name="Line 2">
            <a:extLst>
              <a:ext uri="{FF2B5EF4-FFF2-40B4-BE49-F238E27FC236}">
                <a16:creationId xmlns="" xmlns:a16="http://schemas.microsoft.com/office/drawing/2014/main" id="{9C3AA637-F077-4F18-A632-F0D35E412E00}"/>
              </a:ext>
            </a:extLst>
          </p:cNvPr>
          <p:cNvSpPr>
            <a:spLocks noChangeShapeType="1"/>
          </p:cNvSpPr>
          <p:nvPr/>
        </p:nvSpPr>
        <p:spPr bwMode="auto">
          <a:xfrm>
            <a:off x="2895600" y="5791200"/>
            <a:ext cx="6553200" cy="0"/>
          </a:xfrm>
          <a:prstGeom prst="line">
            <a:avLst/>
          </a:prstGeom>
          <a:noFill/>
          <a:ln w="101600">
            <a:solidFill>
              <a:schemeClr val="bg1"/>
            </a:solidFill>
            <a:round/>
            <a:headEnd/>
            <a:tailEnd type="triangle" w="med" len="med"/>
          </a:ln>
          <a:scene3d>
            <a:camera prst="legacyObliqueTopRight"/>
            <a:lightRig rig="legacyFlat1" dir="t"/>
          </a:scene3d>
          <a:sp3d extrusionH="430200" prstMaterial="legacyMatte">
            <a:bevelT w="13500" h="13500" prst="angle"/>
            <a:bevelB w="13500" h="13500" prst="angle"/>
            <a:extrusionClr>
              <a:schemeClr val="bg1"/>
            </a:extrusionClr>
            <a:contourClr>
              <a:schemeClr val="bg1"/>
            </a:contourClr>
          </a:sp3d>
          <a:extLst>
            <a:ext uri="{909E8E84-426E-40DD-AFC4-6F175D3DCCD1}">
              <a14:hiddenFill xmlns:a14="http://schemas.microsoft.com/office/drawing/2010/main">
                <a:noFill/>
              </a14:hiddenFill>
            </a:ext>
          </a:extLst>
        </p:spPr>
        <p:txBody>
          <a:bodyPr wrap="none" anchor="ctr">
            <a:flatTx/>
          </a:bodyPr>
          <a:lstStyle/>
          <a:p>
            <a:endParaRPr lang="en-US" dirty="0"/>
          </a:p>
        </p:txBody>
      </p:sp>
      <p:sp>
        <p:nvSpPr>
          <p:cNvPr id="265219" name="Rectangle 3">
            <a:extLst>
              <a:ext uri="{FF2B5EF4-FFF2-40B4-BE49-F238E27FC236}">
                <a16:creationId xmlns="" xmlns:a16="http://schemas.microsoft.com/office/drawing/2014/main" id="{7C9FAD78-4215-4FCA-A0D2-E210C128805D}"/>
              </a:ext>
            </a:extLst>
          </p:cNvPr>
          <p:cNvSpPr>
            <a:spLocks noGrp="1" noChangeArrowheads="1"/>
          </p:cNvSpPr>
          <p:nvPr>
            <p:ph type="title"/>
          </p:nvPr>
        </p:nvSpPr>
        <p:spPr>
          <a:xfrm>
            <a:off x="2514600" y="457200"/>
            <a:ext cx="7162800" cy="1143000"/>
          </a:xfrm>
          <a:effectLst>
            <a:outerShdw blurRad="63500" dist="35921" dir="2700000" algn="ctr" rotWithShape="0">
              <a:srgbClr val="000000"/>
            </a:outerShdw>
          </a:effectLst>
        </p:spPr>
        <p:txBody>
          <a:bodyPr/>
          <a:lstStyle/>
          <a:p>
            <a:r>
              <a:rPr lang="en-US" altLang="en-US" b="1" dirty="0">
                <a:solidFill>
                  <a:srgbClr val="FFFFFF"/>
                </a:solidFill>
                <a:ea typeface="ＭＳ Ｐゴシック" panose="020B0600070205080204" pitchFamily="34" charset="-128"/>
              </a:rPr>
              <a:t>The Industry Life Cycle</a:t>
            </a:r>
          </a:p>
        </p:txBody>
      </p:sp>
      <p:grpSp>
        <p:nvGrpSpPr>
          <p:cNvPr id="51206" name="Group 5">
            <a:extLst>
              <a:ext uri="{FF2B5EF4-FFF2-40B4-BE49-F238E27FC236}">
                <a16:creationId xmlns="" xmlns:a16="http://schemas.microsoft.com/office/drawing/2014/main" id="{3F3D36DF-D90C-44FF-B31A-42847F831047}"/>
              </a:ext>
            </a:extLst>
          </p:cNvPr>
          <p:cNvGrpSpPr>
            <a:grpSpLocks/>
          </p:cNvGrpSpPr>
          <p:nvPr/>
        </p:nvGrpSpPr>
        <p:grpSpPr bwMode="auto">
          <a:xfrm>
            <a:off x="4800600" y="2006600"/>
            <a:ext cx="0" cy="3454400"/>
            <a:chOff x="2064" y="1264"/>
            <a:chExt cx="0" cy="2176"/>
          </a:xfrm>
        </p:grpSpPr>
        <p:sp>
          <p:nvSpPr>
            <p:cNvPr id="51239" name="Line 6">
              <a:extLst>
                <a:ext uri="{FF2B5EF4-FFF2-40B4-BE49-F238E27FC236}">
                  <a16:creationId xmlns="" xmlns:a16="http://schemas.microsoft.com/office/drawing/2014/main" id="{E7A25C1A-1597-4FCB-A0F7-8A1DFC6DC8AE}"/>
                </a:ext>
              </a:extLst>
            </p:cNvPr>
            <p:cNvSpPr>
              <a:spLocks noChangeShapeType="1"/>
            </p:cNvSpPr>
            <p:nvPr/>
          </p:nvSpPr>
          <p:spPr bwMode="auto">
            <a:xfrm>
              <a:off x="2064" y="1264"/>
              <a:ext cx="0" cy="6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40" name="Line 7">
              <a:extLst>
                <a:ext uri="{FF2B5EF4-FFF2-40B4-BE49-F238E27FC236}">
                  <a16:creationId xmlns="" xmlns:a16="http://schemas.microsoft.com/office/drawing/2014/main" id="{13328865-F66F-4C46-87FD-A44541FC8D07}"/>
                </a:ext>
              </a:extLst>
            </p:cNvPr>
            <p:cNvSpPr>
              <a:spLocks noChangeShapeType="1"/>
            </p:cNvSpPr>
            <p:nvPr/>
          </p:nvSpPr>
          <p:spPr bwMode="auto">
            <a:xfrm>
              <a:off x="2064" y="1504"/>
              <a:ext cx="0" cy="6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41" name="Line 8">
              <a:extLst>
                <a:ext uri="{FF2B5EF4-FFF2-40B4-BE49-F238E27FC236}">
                  <a16:creationId xmlns="" xmlns:a16="http://schemas.microsoft.com/office/drawing/2014/main" id="{26AEC331-35A7-4FD3-A99D-EB807F6AFF42}"/>
                </a:ext>
              </a:extLst>
            </p:cNvPr>
            <p:cNvSpPr>
              <a:spLocks noChangeShapeType="1"/>
            </p:cNvSpPr>
            <p:nvPr/>
          </p:nvSpPr>
          <p:spPr bwMode="auto">
            <a:xfrm>
              <a:off x="2064" y="1744"/>
              <a:ext cx="0" cy="6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42" name="Line 9">
              <a:extLst>
                <a:ext uri="{FF2B5EF4-FFF2-40B4-BE49-F238E27FC236}">
                  <a16:creationId xmlns="" xmlns:a16="http://schemas.microsoft.com/office/drawing/2014/main" id="{02F56C8F-F030-41D1-BCAC-C527DEC8A2CD}"/>
                </a:ext>
              </a:extLst>
            </p:cNvPr>
            <p:cNvSpPr>
              <a:spLocks noChangeShapeType="1"/>
            </p:cNvSpPr>
            <p:nvPr/>
          </p:nvSpPr>
          <p:spPr bwMode="auto">
            <a:xfrm>
              <a:off x="2064" y="1984"/>
              <a:ext cx="0" cy="6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43" name="Line 10">
              <a:extLst>
                <a:ext uri="{FF2B5EF4-FFF2-40B4-BE49-F238E27FC236}">
                  <a16:creationId xmlns="" xmlns:a16="http://schemas.microsoft.com/office/drawing/2014/main" id="{60B3FDAE-B304-4156-8E67-BF8F72AF2C98}"/>
                </a:ext>
              </a:extLst>
            </p:cNvPr>
            <p:cNvSpPr>
              <a:spLocks noChangeShapeType="1"/>
            </p:cNvSpPr>
            <p:nvPr/>
          </p:nvSpPr>
          <p:spPr bwMode="auto">
            <a:xfrm>
              <a:off x="2064" y="2224"/>
              <a:ext cx="0" cy="6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44" name="Line 11">
              <a:extLst>
                <a:ext uri="{FF2B5EF4-FFF2-40B4-BE49-F238E27FC236}">
                  <a16:creationId xmlns="" xmlns:a16="http://schemas.microsoft.com/office/drawing/2014/main" id="{3E9E645F-5BD0-499C-BD2E-0A9B6E775368}"/>
                </a:ext>
              </a:extLst>
            </p:cNvPr>
            <p:cNvSpPr>
              <a:spLocks noChangeShapeType="1"/>
            </p:cNvSpPr>
            <p:nvPr/>
          </p:nvSpPr>
          <p:spPr bwMode="auto">
            <a:xfrm>
              <a:off x="2064" y="2464"/>
              <a:ext cx="0" cy="1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45" name="Line 12">
              <a:extLst>
                <a:ext uri="{FF2B5EF4-FFF2-40B4-BE49-F238E27FC236}">
                  <a16:creationId xmlns="" xmlns:a16="http://schemas.microsoft.com/office/drawing/2014/main" id="{777A61A7-DD92-472C-9BFF-BF4FAF5A43E6}"/>
                </a:ext>
              </a:extLst>
            </p:cNvPr>
            <p:cNvSpPr>
              <a:spLocks noChangeShapeType="1"/>
            </p:cNvSpPr>
            <p:nvPr/>
          </p:nvSpPr>
          <p:spPr bwMode="auto">
            <a:xfrm>
              <a:off x="2064" y="2752"/>
              <a:ext cx="0" cy="1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46" name="Line 13">
              <a:extLst>
                <a:ext uri="{FF2B5EF4-FFF2-40B4-BE49-F238E27FC236}">
                  <a16:creationId xmlns="" xmlns:a16="http://schemas.microsoft.com/office/drawing/2014/main" id="{83B80E39-F9B2-44CC-B710-3AF9729930CF}"/>
                </a:ext>
              </a:extLst>
            </p:cNvPr>
            <p:cNvSpPr>
              <a:spLocks noChangeShapeType="1"/>
            </p:cNvSpPr>
            <p:nvPr/>
          </p:nvSpPr>
          <p:spPr bwMode="auto">
            <a:xfrm>
              <a:off x="2064" y="3040"/>
              <a:ext cx="0" cy="1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47" name="Line 14">
              <a:extLst>
                <a:ext uri="{FF2B5EF4-FFF2-40B4-BE49-F238E27FC236}">
                  <a16:creationId xmlns="" xmlns:a16="http://schemas.microsoft.com/office/drawing/2014/main" id="{4911FEEA-1E57-4B67-99AD-B503DA18101C}"/>
                </a:ext>
              </a:extLst>
            </p:cNvPr>
            <p:cNvSpPr>
              <a:spLocks noChangeShapeType="1"/>
            </p:cNvSpPr>
            <p:nvPr/>
          </p:nvSpPr>
          <p:spPr bwMode="auto">
            <a:xfrm>
              <a:off x="2064" y="3328"/>
              <a:ext cx="0" cy="1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51207" name="Group 15">
            <a:extLst>
              <a:ext uri="{FF2B5EF4-FFF2-40B4-BE49-F238E27FC236}">
                <a16:creationId xmlns="" xmlns:a16="http://schemas.microsoft.com/office/drawing/2014/main" id="{D0A9C1BA-1028-4E37-A5F2-A1AB58073F27}"/>
              </a:ext>
            </a:extLst>
          </p:cNvPr>
          <p:cNvGrpSpPr>
            <a:grpSpLocks/>
          </p:cNvGrpSpPr>
          <p:nvPr/>
        </p:nvGrpSpPr>
        <p:grpSpPr bwMode="auto">
          <a:xfrm>
            <a:off x="6172200" y="2006600"/>
            <a:ext cx="0" cy="3454400"/>
            <a:chOff x="2928" y="1264"/>
            <a:chExt cx="0" cy="2176"/>
          </a:xfrm>
        </p:grpSpPr>
        <p:sp>
          <p:nvSpPr>
            <p:cNvPr id="51230" name="Line 16">
              <a:extLst>
                <a:ext uri="{FF2B5EF4-FFF2-40B4-BE49-F238E27FC236}">
                  <a16:creationId xmlns="" xmlns:a16="http://schemas.microsoft.com/office/drawing/2014/main" id="{824B2312-8C29-443C-BBDC-13A9D2CD9D03}"/>
                </a:ext>
              </a:extLst>
            </p:cNvPr>
            <p:cNvSpPr>
              <a:spLocks noChangeShapeType="1"/>
            </p:cNvSpPr>
            <p:nvPr/>
          </p:nvSpPr>
          <p:spPr bwMode="auto">
            <a:xfrm>
              <a:off x="2928" y="1264"/>
              <a:ext cx="0" cy="6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31" name="Line 17">
              <a:extLst>
                <a:ext uri="{FF2B5EF4-FFF2-40B4-BE49-F238E27FC236}">
                  <a16:creationId xmlns="" xmlns:a16="http://schemas.microsoft.com/office/drawing/2014/main" id="{23EE1CA6-2135-4510-8274-A5B85A98D7DA}"/>
                </a:ext>
              </a:extLst>
            </p:cNvPr>
            <p:cNvSpPr>
              <a:spLocks noChangeShapeType="1"/>
            </p:cNvSpPr>
            <p:nvPr/>
          </p:nvSpPr>
          <p:spPr bwMode="auto">
            <a:xfrm>
              <a:off x="2928" y="1504"/>
              <a:ext cx="0" cy="6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32" name="Line 18">
              <a:extLst>
                <a:ext uri="{FF2B5EF4-FFF2-40B4-BE49-F238E27FC236}">
                  <a16:creationId xmlns="" xmlns:a16="http://schemas.microsoft.com/office/drawing/2014/main" id="{768B5152-AEE6-4F29-B1D0-43705ED1B39C}"/>
                </a:ext>
              </a:extLst>
            </p:cNvPr>
            <p:cNvSpPr>
              <a:spLocks noChangeShapeType="1"/>
            </p:cNvSpPr>
            <p:nvPr/>
          </p:nvSpPr>
          <p:spPr bwMode="auto">
            <a:xfrm>
              <a:off x="2928" y="1744"/>
              <a:ext cx="0" cy="6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33" name="Line 19">
              <a:extLst>
                <a:ext uri="{FF2B5EF4-FFF2-40B4-BE49-F238E27FC236}">
                  <a16:creationId xmlns="" xmlns:a16="http://schemas.microsoft.com/office/drawing/2014/main" id="{25635A97-B85B-4828-BB4F-F8DA8913E17A}"/>
                </a:ext>
              </a:extLst>
            </p:cNvPr>
            <p:cNvSpPr>
              <a:spLocks noChangeShapeType="1"/>
            </p:cNvSpPr>
            <p:nvPr/>
          </p:nvSpPr>
          <p:spPr bwMode="auto">
            <a:xfrm>
              <a:off x="2928" y="1984"/>
              <a:ext cx="0" cy="6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34" name="Line 20">
              <a:extLst>
                <a:ext uri="{FF2B5EF4-FFF2-40B4-BE49-F238E27FC236}">
                  <a16:creationId xmlns="" xmlns:a16="http://schemas.microsoft.com/office/drawing/2014/main" id="{435C7DD7-02B5-4407-9499-A5311CD254A5}"/>
                </a:ext>
              </a:extLst>
            </p:cNvPr>
            <p:cNvSpPr>
              <a:spLocks noChangeShapeType="1"/>
            </p:cNvSpPr>
            <p:nvPr/>
          </p:nvSpPr>
          <p:spPr bwMode="auto">
            <a:xfrm>
              <a:off x="2928" y="2224"/>
              <a:ext cx="0" cy="6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35" name="Line 21">
              <a:extLst>
                <a:ext uri="{FF2B5EF4-FFF2-40B4-BE49-F238E27FC236}">
                  <a16:creationId xmlns="" xmlns:a16="http://schemas.microsoft.com/office/drawing/2014/main" id="{8C62FA3D-D610-4AAA-9F5A-93994AE6AD88}"/>
                </a:ext>
              </a:extLst>
            </p:cNvPr>
            <p:cNvSpPr>
              <a:spLocks noChangeShapeType="1"/>
            </p:cNvSpPr>
            <p:nvPr/>
          </p:nvSpPr>
          <p:spPr bwMode="auto">
            <a:xfrm>
              <a:off x="2928" y="2464"/>
              <a:ext cx="0" cy="1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36" name="Line 22">
              <a:extLst>
                <a:ext uri="{FF2B5EF4-FFF2-40B4-BE49-F238E27FC236}">
                  <a16:creationId xmlns="" xmlns:a16="http://schemas.microsoft.com/office/drawing/2014/main" id="{DD5EF0A4-A7BF-487C-B2E5-5B0ECF7D114C}"/>
                </a:ext>
              </a:extLst>
            </p:cNvPr>
            <p:cNvSpPr>
              <a:spLocks noChangeShapeType="1"/>
            </p:cNvSpPr>
            <p:nvPr/>
          </p:nvSpPr>
          <p:spPr bwMode="auto">
            <a:xfrm>
              <a:off x="2928" y="2752"/>
              <a:ext cx="0" cy="1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37" name="Line 23">
              <a:extLst>
                <a:ext uri="{FF2B5EF4-FFF2-40B4-BE49-F238E27FC236}">
                  <a16:creationId xmlns="" xmlns:a16="http://schemas.microsoft.com/office/drawing/2014/main" id="{E1690624-AF8D-42CF-A8D3-2C45B6776EAE}"/>
                </a:ext>
              </a:extLst>
            </p:cNvPr>
            <p:cNvSpPr>
              <a:spLocks noChangeShapeType="1"/>
            </p:cNvSpPr>
            <p:nvPr/>
          </p:nvSpPr>
          <p:spPr bwMode="auto">
            <a:xfrm>
              <a:off x="2928" y="3040"/>
              <a:ext cx="0" cy="1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38" name="Line 24">
              <a:extLst>
                <a:ext uri="{FF2B5EF4-FFF2-40B4-BE49-F238E27FC236}">
                  <a16:creationId xmlns="" xmlns:a16="http://schemas.microsoft.com/office/drawing/2014/main" id="{EA4E4C82-88E3-4913-A2A5-ED83F951BF36}"/>
                </a:ext>
              </a:extLst>
            </p:cNvPr>
            <p:cNvSpPr>
              <a:spLocks noChangeShapeType="1"/>
            </p:cNvSpPr>
            <p:nvPr/>
          </p:nvSpPr>
          <p:spPr bwMode="auto">
            <a:xfrm>
              <a:off x="2928" y="3328"/>
              <a:ext cx="0" cy="1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51208" name="Group 25">
            <a:extLst>
              <a:ext uri="{FF2B5EF4-FFF2-40B4-BE49-F238E27FC236}">
                <a16:creationId xmlns="" xmlns:a16="http://schemas.microsoft.com/office/drawing/2014/main" id="{25742D4E-5728-4C68-B6DC-FCEA246DE347}"/>
              </a:ext>
            </a:extLst>
          </p:cNvPr>
          <p:cNvGrpSpPr>
            <a:grpSpLocks/>
          </p:cNvGrpSpPr>
          <p:nvPr/>
        </p:nvGrpSpPr>
        <p:grpSpPr bwMode="auto">
          <a:xfrm>
            <a:off x="7696200" y="2006600"/>
            <a:ext cx="0" cy="3454400"/>
            <a:chOff x="3888" y="1264"/>
            <a:chExt cx="0" cy="2176"/>
          </a:xfrm>
        </p:grpSpPr>
        <p:sp>
          <p:nvSpPr>
            <p:cNvPr id="51221" name="Line 26">
              <a:extLst>
                <a:ext uri="{FF2B5EF4-FFF2-40B4-BE49-F238E27FC236}">
                  <a16:creationId xmlns="" xmlns:a16="http://schemas.microsoft.com/office/drawing/2014/main" id="{73077D19-3B5D-4CE5-BC47-0EE7C6E2362F}"/>
                </a:ext>
              </a:extLst>
            </p:cNvPr>
            <p:cNvSpPr>
              <a:spLocks noChangeShapeType="1"/>
            </p:cNvSpPr>
            <p:nvPr/>
          </p:nvSpPr>
          <p:spPr bwMode="auto">
            <a:xfrm>
              <a:off x="3888" y="1264"/>
              <a:ext cx="0" cy="6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22" name="Line 27">
              <a:extLst>
                <a:ext uri="{FF2B5EF4-FFF2-40B4-BE49-F238E27FC236}">
                  <a16:creationId xmlns="" xmlns:a16="http://schemas.microsoft.com/office/drawing/2014/main" id="{F44D4057-E8E6-4C08-A5A6-B0015B9C9EDA}"/>
                </a:ext>
              </a:extLst>
            </p:cNvPr>
            <p:cNvSpPr>
              <a:spLocks noChangeShapeType="1"/>
            </p:cNvSpPr>
            <p:nvPr/>
          </p:nvSpPr>
          <p:spPr bwMode="auto">
            <a:xfrm>
              <a:off x="3888" y="1504"/>
              <a:ext cx="0" cy="6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23" name="Line 28">
              <a:extLst>
                <a:ext uri="{FF2B5EF4-FFF2-40B4-BE49-F238E27FC236}">
                  <a16:creationId xmlns="" xmlns:a16="http://schemas.microsoft.com/office/drawing/2014/main" id="{314CFD79-71F5-479B-855E-F9DC5F44E785}"/>
                </a:ext>
              </a:extLst>
            </p:cNvPr>
            <p:cNvSpPr>
              <a:spLocks noChangeShapeType="1"/>
            </p:cNvSpPr>
            <p:nvPr/>
          </p:nvSpPr>
          <p:spPr bwMode="auto">
            <a:xfrm>
              <a:off x="3888" y="1744"/>
              <a:ext cx="0" cy="6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24" name="Line 29">
              <a:extLst>
                <a:ext uri="{FF2B5EF4-FFF2-40B4-BE49-F238E27FC236}">
                  <a16:creationId xmlns="" xmlns:a16="http://schemas.microsoft.com/office/drawing/2014/main" id="{047C7A8C-0ABF-441D-B928-62D6CE69DFBF}"/>
                </a:ext>
              </a:extLst>
            </p:cNvPr>
            <p:cNvSpPr>
              <a:spLocks noChangeShapeType="1"/>
            </p:cNvSpPr>
            <p:nvPr/>
          </p:nvSpPr>
          <p:spPr bwMode="auto">
            <a:xfrm>
              <a:off x="3888" y="1984"/>
              <a:ext cx="0" cy="6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25" name="Line 30">
              <a:extLst>
                <a:ext uri="{FF2B5EF4-FFF2-40B4-BE49-F238E27FC236}">
                  <a16:creationId xmlns="" xmlns:a16="http://schemas.microsoft.com/office/drawing/2014/main" id="{5D2B7DE9-C586-4787-AC55-90B1B719353C}"/>
                </a:ext>
              </a:extLst>
            </p:cNvPr>
            <p:cNvSpPr>
              <a:spLocks noChangeShapeType="1"/>
            </p:cNvSpPr>
            <p:nvPr/>
          </p:nvSpPr>
          <p:spPr bwMode="auto">
            <a:xfrm>
              <a:off x="3888" y="2224"/>
              <a:ext cx="0" cy="6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26" name="Line 31">
              <a:extLst>
                <a:ext uri="{FF2B5EF4-FFF2-40B4-BE49-F238E27FC236}">
                  <a16:creationId xmlns="" xmlns:a16="http://schemas.microsoft.com/office/drawing/2014/main" id="{E39763F1-D6B7-4CA0-ADD8-55378098297B}"/>
                </a:ext>
              </a:extLst>
            </p:cNvPr>
            <p:cNvSpPr>
              <a:spLocks noChangeShapeType="1"/>
            </p:cNvSpPr>
            <p:nvPr/>
          </p:nvSpPr>
          <p:spPr bwMode="auto">
            <a:xfrm>
              <a:off x="3888" y="2464"/>
              <a:ext cx="0" cy="1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27" name="Line 32">
              <a:extLst>
                <a:ext uri="{FF2B5EF4-FFF2-40B4-BE49-F238E27FC236}">
                  <a16:creationId xmlns="" xmlns:a16="http://schemas.microsoft.com/office/drawing/2014/main" id="{5D1C0FBE-6715-4504-9890-73730BDA7883}"/>
                </a:ext>
              </a:extLst>
            </p:cNvPr>
            <p:cNvSpPr>
              <a:spLocks noChangeShapeType="1"/>
            </p:cNvSpPr>
            <p:nvPr/>
          </p:nvSpPr>
          <p:spPr bwMode="auto">
            <a:xfrm>
              <a:off x="3888" y="2752"/>
              <a:ext cx="0" cy="1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28" name="Line 33">
              <a:extLst>
                <a:ext uri="{FF2B5EF4-FFF2-40B4-BE49-F238E27FC236}">
                  <a16:creationId xmlns="" xmlns:a16="http://schemas.microsoft.com/office/drawing/2014/main" id="{C42978A6-B6CD-4A05-AF69-51F12160DCC3}"/>
                </a:ext>
              </a:extLst>
            </p:cNvPr>
            <p:cNvSpPr>
              <a:spLocks noChangeShapeType="1"/>
            </p:cNvSpPr>
            <p:nvPr/>
          </p:nvSpPr>
          <p:spPr bwMode="auto">
            <a:xfrm>
              <a:off x="3888" y="3040"/>
              <a:ext cx="0" cy="1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229" name="Line 34">
              <a:extLst>
                <a:ext uri="{FF2B5EF4-FFF2-40B4-BE49-F238E27FC236}">
                  <a16:creationId xmlns="" xmlns:a16="http://schemas.microsoft.com/office/drawing/2014/main" id="{66D92F68-67CD-41AC-94CC-08CF124C0E49}"/>
                </a:ext>
              </a:extLst>
            </p:cNvPr>
            <p:cNvSpPr>
              <a:spLocks noChangeShapeType="1"/>
            </p:cNvSpPr>
            <p:nvPr/>
          </p:nvSpPr>
          <p:spPr bwMode="auto">
            <a:xfrm>
              <a:off x="3888" y="3328"/>
              <a:ext cx="0" cy="1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265251" name="Rectangle 35">
            <a:extLst>
              <a:ext uri="{FF2B5EF4-FFF2-40B4-BE49-F238E27FC236}">
                <a16:creationId xmlns="" xmlns:a16="http://schemas.microsoft.com/office/drawing/2014/main" id="{F56D48D0-9B48-42BA-96DC-3766DBFA7C78}"/>
              </a:ext>
            </a:extLst>
          </p:cNvPr>
          <p:cNvSpPr>
            <a:spLocks noChangeArrowheads="1"/>
          </p:cNvSpPr>
          <p:nvPr/>
        </p:nvSpPr>
        <p:spPr bwMode="auto">
          <a:xfrm>
            <a:off x="9699728" y="2056450"/>
            <a:ext cx="405561" cy="459100"/>
          </a:xfrm>
          <a:prstGeom prst="rect">
            <a:avLst/>
          </a:prstGeom>
          <a:noFill/>
          <a:ln w="50800">
            <a:noFill/>
            <a:miter lim="800000"/>
            <a:headEnd/>
            <a:tailEnd/>
          </a:ln>
          <a:effectLst>
            <a:outerShdw blurRad="63500" dist="38099" dir="2700000" algn="ctr" rotWithShape="0">
              <a:srgbClr val="000000">
                <a:alpha val="74997"/>
              </a:srgbClr>
            </a:outerShdw>
          </a:effectLst>
        </p:spPr>
        <p:txBody>
          <a:bodyPr wrap="none" lIns="90488" tIns="44450" rIns="90488" bIns="44450">
            <a:spAutoFit/>
          </a:bodyPr>
          <a:lstStyle/>
          <a:p>
            <a:pPr algn="l">
              <a:lnSpc>
                <a:spcPct val="100000"/>
              </a:lnSpc>
              <a:spcBef>
                <a:spcPct val="0"/>
              </a:spcBef>
              <a:buFontTx/>
              <a:buNone/>
              <a:defRPr/>
            </a:pPr>
            <a:r>
              <a:rPr lang="en-US" sz="2400" b="1" dirty="0">
                <a:solidFill>
                  <a:schemeClr val="hlink"/>
                </a:solidFill>
                <a:latin typeface="Arial" pitchFamily="34" charset="0"/>
              </a:rPr>
              <a:t>A</a:t>
            </a:r>
          </a:p>
        </p:txBody>
      </p:sp>
      <p:sp>
        <p:nvSpPr>
          <p:cNvPr id="265252" name="Rectangle 36">
            <a:extLst>
              <a:ext uri="{FF2B5EF4-FFF2-40B4-BE49-F238E27FC236}">
                <a16:creationId xmlns="" xmlns:a16="http://schemas.microsoft.com/office/drawing/2014/main" id="{D8AE5F62-1052-4274-8D63-1D15ED55EFF7}"/>
              </a:ext>
            </a:extLst>
          </p:cNvPr>
          <p:cNvSpPr>
            <a:spLocks noChangeArrowheads="1"/>
          </p:cNvSpPr>
          <p:nvPr/>
        </p:nvSpPr>
        <p:spPr bwMode="auto">
          <a:xfrm>
            <a:off x="9718162" y="2696827"/>
            <a:ext cx="405561" cy="459100"/>
          </a:xfrm>
          <a:prstGeom prst="rect">
            <a:avLst/>
          </a:prstGeom>
          <a:noFill/>
          <a:ln w="50800">
            <a:noFill/>
            <a:miter lim="800000"/>
            <a:headEnd/>
            <a:tailEnd/>
          </a:ln>
          <a:effectLst>
            <a:outerShdw blurRad="63500" dist="38099" dir="2700000" algn="ctr" rotWithShape="0">
              <a:srgbClr val="000000">
                <a:alpha val="74997"/>
              </a:srgbClr>
            </a:outerShdw>
          </a:effectLst>
        </p:spPr>
        <p:txBody>
          <a:bodyPr wrap="none" lIns="90488" tIns="44450" rIns="90488" bIns="44450">
            <a:spAutoFit/>
          </a:bodyPr>
          <a:lstStyle/>
          <a:p>
            <a:pPr algn="l">
              <a:lnSpc>
                <a:spcPct val="100000"/>
              </a:lnSpc>
              <a:spcBef>
                <a:spcPct val="0"/>
              </a:spcBef>
              <a:buFontTx/>
              <a:buNone/>
              <a:defRPr/>
            </a:pPr>
            <a:r>
              <a:rPr lang="en-US" sz="2400" b="1" dirty="0">
                <a:solidFill>
                  <a:schemeClr val="accent2"/>
                </a:solidFill>
                <a:latin typeface="Arial" pitchFamily="34" charset="0"/>
              </a:rPr>
              <a:t>B</a:t>
            </a:r>
          </a:p>
        </p:txBody>
      </p:sp>
      <p:sp>
        <p:nvSpPr>
          <p:cNvPr id="265253" name="Rectangle 37">
            <a:extLst>
              <a:ext uri="{FF2B5EF4-FFF2-40B4-BE49-F238E27FC236}">
                <a16:creationId xmlns="" xmlns:a16="http://schemas.microsoft.com/office/drawing/2014/main" id="{F097881B-670D-4120-9452-17086EB51DFE}"/>
              </a:ext>
            </a:extLst>
          </p:cNvPr>
          <p:cNvSpPr>
            <a:spLocks noChangeArrowheads="1"/>
          </p:cNvSpPr>
          <p:nvPr/>
        </p:nvSpPr>
        <p:spPr bwMode="auto">
          <a:xfrm>
            <a:off x="9728182" y="3676761"/>
            <a:ext cx="405561" cy="459100"/>
          </a:xfrm>
          <a:prstGeom prst="rect">
            <a:avLst/>
          </a:prstGeom>
          <a:noFill/>
          <a:ln w="50800">
            <a:noFill/>
            <a:miter lim="800000"/>
            <a:headEnd/>
            <a:tailEnd/>
          </a:ln>
          <a:effectLst>
            <a:outerShdw blurRad="63500" dist="38099" dir="2700000" algn="ctr" rotWithShape="0">
              <a:srgbClr val="000000">
                <a:alpha val="74997"/>
              </a:srgbClr>
            </a:outerShdw>
          </a:effectLst>
        </p:spPr>
        <p:txBody>
          <a:bodyPr wrap="none" lIns="90488" tIns="44450" rIns="90488" bIns="44450">
            <a:spAutoFit/>
          </a:bodyPr>
          <a:lstStyle/>
          <a:p>
            <a:pPr algn="l">
              <a:lnSpc>
                <a:spcPct val="100000"/>
              </a:lnSpc>
              <a:spcBef>
                <a:spcPct val="0"/>
              </a:spcBef>
              <a:buFontTx/>
              <a:buNone/>
              <a:defRPr/>
            </a:pPr>
            <a:r>
              <a:rPr lang="en-US" sz="2400" b="1" dirty="0">
                <a:solidFill>
                  <a:srgbClr val="FAFD00"/>
                </a:solidFill>
                <a:latin typeface="Arial" pitchFamily="34" charset="0"/>
              </a:rPr>
              <a:t>C</a:t>
            </a:r>
          </a:p>
        </p:txBody>
      </p:sp>
      <p:sp>
        <p:nvSpPr>
          <p:cNvPr id="265254" name="Rectangle 38">
            <a:extLst>
              <a:ext uri="{FF2B5EF4-FFF2-40B4-BE49-F238E27FC236}">
                <a16:creationId xmlns="" xmlns:a16="http://schemas.microsoft.com/office/drawing/2014/main" id="{861571B7-8F24-46C8-9C08-DC1F3A6EBF2E}"/>
              </a:ext>
            </a:extLst>
          </p:cNvPr>
          <p:cNvSpPr>
            <a:spLocks noChangeArrowheads="1"/>
          </p:cNvSpPr>
          <p:nvPr/>
        </p:nvSpPr>
        <p:spPr bwMode="auto">
          <a:xfrm>
            <a:off x="3124200" y="4495801"/>
            <a:ext cx="1529266" cy="366767"/>
          </a:xfrm>
          <a:prstGeom prst="rect">
            <a:avLst/>
          </a:prstGeom>
          <a:noFill/>
          <a:ln w="50800">
            <a:noFill/>
            <a:miter lim="800000"/>
            <a:headEnd/>
            <a:tailEnd/>
          </a:ln>
          <a:effectLst>
            <a:outerShdw blurRad="63500" dist="38099" dir="2700000" algn="ctr" rotWithShape="0">
              <a:srgbClr val="000000">
                <a:alpha val="74997"/>
              </a:srgbClr>
            </a:outerShdw>
          </a:effectLst>
        </p:spPr>
        <p:txBody>
          <a:bodyPr wrap="none" lIns="90488" tIns="44450" rIns="90488" bIns="44450">
            <a:spAutoFit/>
          </a:bodyPr>
          <a:lstStyle/>
          <a:p>
            <a:pPr algn="l">
              <a:lnSpc>
                <a:spcPct val="100000"/>
              </a:lnSpc>
              <a:spcBef>
                <a:spcPct val="0"/>
              </a:spcBef>
              <a:buFontTx/>
              <a:buNone/>
              <a:defRPr/>
            </a:pPr>
            <a:r>
              <a:rPr lang="en-US" b="1" dirty="0">
                <a:solidFill>
                  <a:srgbClr val="FAFD00"/>
                </a:solidFill>
                <a:latin typeface="Arial" pitchFamily="34" charset="0"/>
              </a:rPr>
              <a:t>Introduction</a:t>
            </a:r>
          </a:p>
        </p:txBody>
      </p:sp>
      <p:sp>
        <p:nvSpPr>
          <p:cNvPr id="265255" name="Rectangle 39">
            <a:extLst>
              <a:ext uri="{FF2B5EF4-FFF2-40B4-BE49-F238E27FC236}">
                <a16:creationId xmlns="" xmlns:a16="http://schemas.microsoft.com/office/drawing/2014/main" id="{16508C1C-09F2-4F1F-8BEC-00CFCF25185E}"/>
              </a:ext>
            </a:extLst>
          </p:cNvPr>
          <p:cNvSpPr>
            <a:spLocks noChangeArrowheads="1"/>
          </p:cNvSpPr>
          <p:nvPr/>
        </p:nvSpPr>
        <p:spPr bwMode="auto">
          <a:xfrm>
            <a:off x="5105401" y="2438401"/>
            <a:ext cx="990657" cy="366767"/>
          </a:xfrm>
          <a:prstGeom prst="rect">
            <a:avLst/>
          </a:prstGeom>
          <a:noFill/>
          <a:ln w="50800">
            <a:noFill/>
            <a:miter lim="800000"/>
            <a:headEnd/>
            <a:tailEnd/>
          </a:ln>
          <a:effectLst>
            <a:outerShdw blurRad="63500" dist="38099" dir="2700000" algn="ctr" rotWithShape="0">
              <a:srgbClr val="000000">
                <a:alpha val="74997"/>
              </a:srgbClr>
            </a:outerShdw>
          </a:effectLst>
        </p:spPr>
        <p:txBody>
          <a:bodyPr wrap="none" lIns="90488" tIns="44450" rIns="90488" bIns="44450">
            <a:spAutoFit/>
          </a:bodyPr>
          <a:lstStyle/>
          <a:p>
            <a:pPr algn="l">
              <a:lnSpc>
                <a:spcPct val="100000"/>
              </a:lnSpc>
              <a:spcBef>
                <a:spcPct val="0"/>
              </a:spcBef>
              <a:buFontTx/>
              <a:buNone/>
              <a:defRPr/>
            </a:pPr>
            <a:r>
              <a:rPr lang="en-US" b="1" dirty="0">
                <a:solidFill>
                  <a:srgbClr val="FAFD00"/>
                </a:solidFill>
                <a:latin typeface="Arial" pitchFamily="34" charset="0"/>
              </a:rPr>
              <a:t>Growth</a:t>
            </a:r>
          </a:p>
        </p:txBody>
      </p:sp>
      <p:sp>
        <p:nvSpPr>
          <p:cNvPr id="265256" name="Rectangle 40">
            <a:extLst>
              <a:ext uri="{FF2B5EF4-FFF2-40B4-BE49-F238E27FC236}">
                <a16:creationId xmlns="" xmlns:a16="http://schemas.microsoft.com/office/drawing/2014/main" id="{1434798A-F9AF-43AE-A892-B014AF1B4FF4}"/>
              </a:ext>
            </a:extLst>
          </p:cNvPr>
          <p:cNvSpPr>
            <a:spLocks noChangeArrowheads="1"/>
          </p:cNvSpPr>
          <p:nvPr/>
        </p:nvSpPr>
        <p:spPr bwMode="auto">
          <a:xfrm>
            <a:off x="6400801" y="3352801"/>
            <a:ext cx="1080425" cy="366767"/>
          </a:xfrm>
          <a:prstGeom prst="rect">
            <a:avLst/>
          </a:prstGeom>
          <a:noFill/>
          <a:ln w="25400">
            <a:noFill/>
            <a:miter lim="800000"/>
            <a:headEnd/>
            <a:tailEnd/>
          </a:ln>
          <a:effectLst>
            <a:outerShdw blurRad="63500" dist="38099" dir="2700000" algn="ctr" rotWithShape="0">
              <a:srgbClr val="000000">
                <a:alpha val="74997"/>
              </a:srgbClr>
            </a:outerShdw>
          </a:effectLst>
        </p:spPr>
        <p:txBody>
          <a:bodyPr wrap="none" lIns="90488" tIns="44450" rIns="90488" bIns="44450">
            <a:spAutoFit/>
          </a:bodyPr>
          <a:lstStyle/>
          <a:p>
            <a:pPr algn="l">
              <a:lnSpc>
                <a:spcPct val="100000"/>
              </a:lnSpc>
              <a:spcBef>
                <a:spcPct val="0"/>
              </a:spcBef>
              <a:buFontTx/>
              <a:buNone/>
              <a:defRPr/>
            </a:pPr>
            <a:r>
              <a:rPr lang="en-US" b="1" dirty="0">
                <a:solidFill>
                  <a:srgbClr val="FAFD00"/>
                </a:solidFill>
                <a:latin typeface="Arial" pitchFamily="34" charset="0"/>
              </a:rPr>
              <a:t>Maturity</a:t>
            </a:r>
          </a:p>
        </p:txBody>
      </p:sp>
      <p:sp>
        <p:nvSpPr>
          <p:cNvPr id="265257" name="Rectangle 41">
            <a:extLst>
              <a:ext uri="{FF2B5EF4-FFF2-40B4-BE49-F238E27FC236}">
                <a16:creationId xmlns="" xmlns:a16="http://schemas.microsoft.com/office/drawing/2014/main" id="{CDB95C44-1829-4DE2-97AE-E37D7A6EAC11}"/>
              </a:ext>
            </a:extLst>
          </p:cNvPr>
          <p:cNvSpPr>
            <a:spLocks noChangeArrowheads="1"/>
          </p:cNvSpPr>
          <p:nvPr/>
        </p:nvSpPr>
        <p:spPr bwMode="auto">
          <a:xfrm>
            <a:off x="8305801" y="4419601"/>
            <a:ext cx="1579563" cy="638175"/>
          </a:xfrm>
          <a:prstGeom prst="rect">
            <a:avLst/>
          </a:prstGeom>
          <a:noFill/>
          <a:ln w="25400">
            <a:noFill/>
            <a:miter lim="800000"/>
            <a:headEnd/>
            <a:tailEnd/>
          </a:ln>
          <a:effectLst>
            <a:outerShdw blurRad="63500" dist="38099" dir="2700000" algn="ctr" rotWithShape="0">
              <a:srgbClr val="000000">
                <a:alpha val="74997"/>
              </a:srgbClr>
            </a:outerShdw>
          </a:effectLst>
        </p:spPr>
        <p:txBody>
          <a:bodyPr lIns="90488" tIns="44450" rIns="90488" bIns="44450">
            <a:spAutoFit/>
          </a:bodyPr>
          <a:lstStyle/>
          <a:p>
            <a:pPr>
              <a:lnSpc>
                <a:spcPct val="100000"/>
              </a:lnSpc>
              <a:spcBef>
                <a:spcPct val="0"/>
              </a:spcBef>
              <a:buFontTx/>
              <a:buNone/>
              <a:defRPr/>
            </a:pPr>
            <a:r>
              <a:rPr lang="en-US" b="1" dirty="0">
                <a:solidFill>
                  <a:srgbClr val="FAFD00"/>
                </a:solidFill>
                <a:latin typeface="Arial" pitchFamily="34" charset="0"/>
              </a:rPr>
              <a:t>Commodity or Decline</a:t>
            </a:r>
          </a:p>
        </p:txBody>
      </p:sp>
      <p:sp>
        <p:nvSpPr>
          <p:cNvPr id="265258" name="Rectangle 42">
            <a:extLst>
              <a:ext uri="{FF2B5EF4-FFF2-40B4-BE49-F238E27FC236}">
                <a16:creationId xmlns="" xmlns:a16="http://schemas.microsoft.com/office/drawing/2014/main" id="{B9394D7F-3282-49A9-8FE5-38A85F99416A}"/>
              </a:ext>
            </a:extLst>
          </p:cNvPr>
          <p:cNvSpPr>
            <a:spLocks noChangeArrowheads="1"/>
          </p:cNvSpPr>
          <p:nvPr/>
        </p:nvSpPr>
        <p:spPr bwMode="auto">
          <a:xfrm>
            <a:off x="7926388" y="6005514"/>
            <a:ext cx="717185" cy="366767"/>
          </a:xfrm>
          <a:prstGeom prst="rect">
            <a:avLst/>
          </a:prstGeom>
          <a:noFill/>
          <a:ln w="25400">
            <a:noFill/>
            <a:miter lim="800000"/>
            <a:headEnd/>
            <a:tailEnd/>
          </a:ln>
          <a:effectLst>
            <a:outerShdw blurRad="63500" dist="38099" dir="2700000" algn="ctr" rotWithShape="0">
              <a:srgbClr val="000000">
                <a:alpha val="74997"/>
              </a:srgbClr>
            </a:outerShdw>
          </a:effectLst>
        </p:spPr>
        <p:txBody>
          <a:bodyPr wrap="none" lIns="90488" tIns="44450" rIns="90488" bIns="44450">
            <a:spAutoFit/>
          </a:bodyPr>
          <a:lstStyle/>
          <a:p>
            <a:pPr algn="l">
              <a:lnSpc>
                <a:spcPct val="100000"/>
              </a:lnSpc>
              <a:spcBef>
                <a:spcPct val="0"/>
              </a:spcBef>
              <a:buFontTx/>
              <a:buNone/>
              <a:defRPr/>
            </a:pPr>
            <a:r>
              <a:rPr lang="en-US" b="1" dirty="0">
                <a:solidFill>
                  <a:srgbClr val="FAFD00"/>
                </a:solidFill>
                <a:latin typeface="Arial" pitchFamily="34" charset="0"/>
              </a:rPr>
              <a:t>Time</a:t>
            </a:r>
          </a:p>
        </p:txBody>
      </p:sp>
      <p:sp>
        <p:nvSpPr>
          <p:cNvPr id="265259" name="Rectangle 43">
            <a:extLst>
              <a:ext uri="{FF2B5EF4-FFF2-40B4-BE49-F238E27FC236}">
                <a16:creationId xmlns="" xmlns:a16="http://schemas.microsoft.com/office/drawing/2014/main" id="{BE9C251A-564E-48EB-A0D5-EA74A711DE9C}"/>
              </a:ext>
            </a:extLst>
          </p:cNvPr>
          <p:cNvSpPr>
            <a:spLocks noChangeArrowheads="1"/>
          </p:cNvSpPr>
          <p:nvPr/>
        </p:nvSpPr>
        <p:spPr bwMode="auto">
          <a:xfrm>
            <a:off x="1662113" y="3254376"/>
            <a:ext cx="1079500" cy="912813"/>
          </a:xfrm>
          <a:prstGeom prst="rect">
            <a:avLst/>
          </a:prstGeom>
          <a:noFill/>
          <a:ln w="25400">
            <a:noFill/>
            <a:miter lim="800000"/>
            <a:headEnd/>
            <a:tailEnd/>
          </a:ln>
          <a:effectLst>
            <a:outerShdw blurRad="63500" dist="38099" dir="2700000" algn="ctr" rotWithShape="0">
              <a:srgbClr val="000000">
                <a:alpha val="74997"/>
              </a:srgbClr>
            </a:outerShdw>
          </a:effectLst>
        </p:spPr>
        <p:txBody>
          <a:bodyPr lIns="90488" tIns="44450" rIns="90488" bIns="44450">
            <a:spAutoFit/>
          </a:bodyPr>
          <a:lstStyle/>
          <a:p>
            <a:pPr>
              <a:lnSpc>
                <a:spcPct val="100000"/>
              </a:lnSpc>
              <a:spcBef>
                <a:spcPct val="0"/>
              </a:spcBef>
              <a:buFontTx/>
              <a:buNone/>
              <a:defRPr/>
            </a:pPr>
            <a:r>
              <a:rPr lang="en-US" b="1" dirty="0">
                <a:solidFill>
                  <a:srgbClr val="FAFD00"/>
                </a:solidFill>
                <a:latin typeface="Arial" pitchFamily="34" charset="0"/>
              </a:rPr>
              <a:t>Unit Sales Volume</a:t>
            </a:r>
          </a:p>
        </p:txBody>
      </p:sp>
      <p:sp>
        <p:nvSpPr>
          <p:cNvPr id="51218" name="Freeform 44">
            <a:extLst>
              <a:ext uri="{FF2B5EF4-FFF2-40B4-BE49-F238E27FC236}">
                <a16:creationId xmlns="" xmlns:a16="http://schemas.microsoft.com/office/drawing/2014/main" id="{55AB721C-1D57-447A-93E6-5BAE2F935FEE}"/>
              </a:ext>
            </a:extLst>
          </p:cNvPr>
          <p:cNvSpPr>
            <a:spLocks/>
          </p:cNvSpPr>
          <p:nvPr/>
        </p:nvSpPr>
        <p:spPr bwMode="auto">
          <a:xfrm>
            <a:off x="3048000" y="2895600"/>
            <a:ext cx="6477000" cy="2768600"/>
          </a:xfrm>
          <a:custGeom>
            <a:avLst/>
            <a:gdLst>
              <a:gd name="T0" fmla="*/ 0 w 4080"/>
              <a:gd name="T1" fmla="*/ 2147483647 h 1744"/>
              <a:gd name="T2" fmla="*/ 2147483647 w 4080"/>
              <a:gd name="T3" fmla="*/ 2147483647 h 1744"/>
              <a:gd name="T4" fmla="*/ 2147483647 w 4080"/>
              <a:gd name="T5" fmla="*/ 2147483647 h 1744"/>
              <a:gd name="T6" fmla="*/ 2147483647 w 4080"/>
              <a:gd name="T7" fmla="*/ 2147483647 h 1744"/>
              <a:gd name="T8" fmla="*/ 2147483647 w 4080"/>
              <a:gd name="T9" fmla="*/ 2147483647 h 1744"/>
              <a:gd name="T10" fmla="*/ 2147483647 w 4080"/>
              <a:gd name="T11" fmla="*/ 2147483647 h 1744"/>
              <a:gd name="T12" fmla="*/ 2147483647 w 4080"/>
              <a:gd name="T13" fmla="*/ 2147483647 h 1744"/>
              <a:gd name="T14" fmla="*/ 2147483647 w 4080"/>
              <a:gd name="T15" fmla="*/ 2147483647 h 1744"/>
              <a:gd name="T16" fmla="*/ 2147483647 w 4080"/>
              <a:gd name="T17" fmla="*/ 2147483647 h 1744"/>
              <a:gd name="T18" fmla="*/ 2147483647 w 4080"/>
              <a:gd name="T19" fmla="*/ 2147483647 h 1744"/>
              <a:gd name="T20" fmla="*/ 2147483647 w 4080"/>
              <a:gd name="T21" fmla="*/ 2147483647 h 1744"/>
              <a:gd name="T22" fmla="*/ 2147483647 w 4080"/>
              <a:gd name="T23" fmla="*/ 2147483647 h 17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80"/>
              <a:gd name="T37" fmla="*/ 0 h 1744"/>
              <a:gd name="T38" fmla="*/ 4080 w 4080"/>
              <a:gd name="T39" fmla="*/ 1744 h 17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80" h="1744">
                <a:moveTo>
                  <a:pt x="0" y="1712"/>
                </a:moveTo>
                <a:cubicBezTo>
                  <a:pt x="140" y="1728"/>
                  <a:pt x="280" y="1744"/>
                  <a:pt x="432" y="1712"/>
                </a:cubicBezTo>
                <a:cubicBezTo>
                  <a:pt x="584" y="1680"/>
                  <a:pt x="800" y="1584"/>
                  <a:pt x="912" y="1520"/>
                </a:cubicBezTo>
                <a:cubicBezTo>
                  <a:pt x="1024" y="1456"/>
                  <a:pt x="1048" y="1432"/>
                  <a:pt x="1104" y="1328"/>
                </a:cubicBezTo>
                <a:cubicBezTo>
                  <a:pt x="1160" y="1224"/>
                  <a:pt x="1192" y="1032"/>
                  <a:pt x="1248" y="896"/>
                </a:cubicBezTo>
                <a:cubicBezTo>
                  <a:pt x="1304" y="760"/>
                  <a:pt x="1344" y="624"/>
                  <a:pt x="1440" y="512"/>
                </a:cubicBezTo>
                <a:cubicBezTo>
                  <a:pt x="1536" y="400"/>
                  <a:pt x="1656" y="304"/>
                  <a:pt x="1824" y="224"/>
                </a:cubicBezTo>
                <a:cubicBezTo>
                  <a:pt x="1992" y="144"/>
                  <a:pt x="2248" y="64"/>
                  <a:pt x="2448" y="32"/>
                </a:cubicBezTo>
                <a:cubicBezTo>
                  <a:pt x="2648" y="0"/>
                  <a:pt x="2824" y="8"/>
                  <a:pt x="3024" y="32"/>
                </a:cubicBezTo>
                <a:cubicBezTo>
                  <a:pt x="3224" y="56"/>
                  <a:pt x="3488" y="120"/>
                  <a:pt x="3648" y="176"/>
                </a:cubicBezTo>
                <a:cubicBezTo>
                  <a:pt x="3808" y="232"/>
                  <a:pt x="3912" y="304"/>
                  <a:pt x="3984" y="368"/>
                </a:cubicBezTo>
                <a:cubicBezTo>
                  <a:pt x="4056" y="432"/>
                  <a:pt x="4064" y="528"/>
                  <a:pt x="4080" y="560"/>
                </a:cubicBezTo>
              </a:path>
            </a:pathLst>
          </a:custGeom>
          <a:noFill/>
          <a:ln w="101600">
            <a:solidFill>
              <a:schemeClr val="tx2"/>
            </a:solidFill>
            <a:round/>
            <a:headEnd/>
            <a:tailEnd/>
          </a:ln>
          <a:scene3d>
            <a:camera prst="legacyObliqueTopRight"/>
            <a:lightRig rig="legacyFlat1" dir="t"/>
          </a:scene3d>
          <a:sp3d extrusionH="430200" prstMaterial="legacyMatte">
            <a:bevelT w="13500" h="13500" prst="angle"/>
            <a:bevelB w="13500" h="13500" prst="angle"/>
            <a:extrusionClr>
              <a:schemeClr val="tx2"/>
            </a:extrusionClr>
            <a:contourClr>
              <a:schemeClr val="tx2"/>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endParaRPr lang="en-US" altLang="en-US" dirty="0"/>
          </a:p>
        </p:txBody>
      </p:sp>
      <p:sp>
        <p:nvSpPr>
          <p:cNvPr id="51219" name="Line 45">
            <a:extLst>
              <a:ext uri="{FF2B5EF4-FFF2-40B4-BE49-F238E27FC236}">
                <a16:creationId xmlns="" xmlns:a16="http://schemas.microsoft.com/office/drawing/2014/main" id="{060B31E7-6F10-4D55-A1B3-92254CB044A8}"/>
              </a:ext>
            </a:extLst>
          </p:cNvPr>
          <p:cNvSpPr>
            <a:spLocks noChangeShapeType="1"/>
          </p:cNvSpPr>
          <p:nvPr/>
        </p:nvSpPr>
        <p:spPr bwMode="auto">
          <a:xfrm>
            <a:off x="7543800" y="2895600"/>
            <a:ext cx="2006600" cy="0"/>
          </a:xfrm>
          <a:prstGeom prst="line">
            <a:avLst/>
          </a:prstGeom>
          <a:noFill/>
          <a:ln w="101600">
            <a:solidFill>
              <a:schemeClr val="accent2"/>
            </a:solidFill>
            <a:round/>
            <a:headEnd/>
            <a:tailEnd/>
          </a:ln>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09E8E84-426E-40DD-AFC4-6F175D3DCCD1}">
              <a14:hiddenFill xmlns:a14="http://schemas.microsoft.com/office/drawing/2010/main">
                <a:noFill/>
              </a14:hiddenFill>
            </a:ext>
          </a:extLst>
        </p:spPr>
        <p:txBody>
          <a:bodyPr wrap="none" anchor="ctr">
            <a:flatTx/>
          </a:bodyPr>
          <a:lstStyle/>
          <a:p>
            <a:endParaRPr lang="en-US" dirty="0"/>
          </a:p>
        </p:txBody>
      </p:sp>
      <p:sp>
        <p:nvSpPr>
          <p:cNvPr id="51220" name="Line 46">
            <a:extLst>
              <a:ext uri="{FF2B5EF4-FFF2-40B4-BE49-F238E27FC236}">
                <a16:creationId xmlns="" xmlns:a16="http://schemas.microsoft.com/office/drawing/2014/main" id="{B93EF5D6-5267-4E2D-9D8D-6E9E1DDAD038}"/>
              </a:ext>
            </a:extLst>
          </p:cNvPr>
          <p:cNvSpPr>
            <a:spLocks noChangeShapeType="1"/>
          </p:cNvSpPr>
          <p:nvPr/>
        </p:nvSpPr>
        <p:spPr bwMode="auto">
          <a:xfrm flipV="1">
            <a:off x="7543800" y="2590800"/>
            <a:ext cx="2006600" cy="304800"/>
          </a:xfrm>
          <a:prstGeom prst="line">
            <a:avLst/>
          </a:prstGeom>
          <a:noFill/>
          <a:ln w="101600">
            <a:solidFill>
              <a:schemeClr val="hlink"/>
            </a:solidFill>
            <a:round/>
            <a:headEnd/>
            <a:tailEnd/>
          </a:ln>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909E8E84-426E-40DD-AFC4-6F175D3DCCD1}">
              <a14:hiddenFill xmlns:a14="http://schemas.microsoft.com/office/drawing/2010/main">
                <a:noFill/>
              </a14:hiddenFill>
            </a:ext>
          </a:extLst>
        </p:spPr>
        <p:txBody>
          <a:bodyPr wrap="none" anchor="ctr">
            <a:flatTx/>
          </a:bodyPr>
          <a:lstStyle/>
          <a:p>
            <a:endParaRPr lang="en-US" dirty="0"/>
          </a:p>
        </p:txBody>
      </p:sp>
    </p:spTree>
    <p:extLst>
      <p:ext uri="{BB962C8B-B14F-4D97-AF65-F5344CB8AC3E}">
        <p14:creationId xmlns:p14="http://schemas.microsoft.com/office/powerpoint/2010/main" val="3025159550"/>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A38A195E-584A-485A-BECD-66468900B947}"/>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840177A7-740C-43C7-8F2D-BD7067F12C9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descr="A picture containing sitting&#10;&#10;Description generated with high confidence">
            <a:extLst>
              <a:ext uri="{FF2B5EF4-FFF2-40B4-BE49-F238E27FC236}">
                <a16:creationId xmlns="" xmlns:a16="http://schemas.microsoft.com/office/drawing/2014/main" id="{FF525AAA-82CE-4027-A26C-B0EFFD856F2E}"/>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2" name="Title 1">
            <a:extLst>
              <a:ext uri="{FF2B5EF4-FFF2-40B4-BE49-F238E27FC236}">
                <a16:creationId xmlns="" xmlns:a16="http://schemas.microsoft.com/office/drawing/2014/main" id="{DDE93AC4-89CE-42DA-B4B5-55EDE067C320}"/>
              </a:ext>
            </a:extLst>
          </p:cNvPr>
          <p:cNvSpPr>
            <a:spLocks noGrp="1"/>
          </p:cNvSpPr>
          <p:nvPr>
            <p:ph type="title"/>
          </p:nvPr>
        </p:nvSpPr>
        <p:spPr>
          <a:xfrm>
            <a:off x="4090507" y="764373"/>
            <a:ext cx="7434070" cy="1474330"/>
          </a:xfrm>
        </p:spPr>
        <p:txBody>
          <a:bodyPr>
            <a:normAutofit/>
          </a:bodyPr>
          <a:lstStyle/>
          <a:p>
            <a:pPr algn="l"/>
            <a:r>
              <a:rPr lang="en-US" b="1" dirty="0"/>
              <a:t>Strategy</a:t>
            </a:r>
            <a:br>
              <a:rPr lang="en-US" b="1" dirty="0"/>
            </a:br>
            <a:endParaRPr lang="en-US" b="1" dirty="0"/>
          </a:p>
        </p:txBody>
      </p:sp>
      <p:sp>
        <p:nvSpPr>
          <p:cNvPr id="3" name="Content Placeholder 2">
            <a:extLst>
              <a:ext uri="{FF2B5EF4-FFF2-40B4-BE49-F238E27FC236}">
                <a16:creationId xmlns="" xmlns:a16="http://schemas.microsoft.com/office/drawing/2014/main" id="{E390FB5A-A46F-4D27-A103-290364A07F92}"/>
              </a:ext>
            </a:extLst>
          </p:cNvPr>
          <p:cNvSpPr>
            <a:spLocks noGrp="1"/>
          </p:cNvSpPr>
          <p:nvPr>
            <p:ph idx="1"/>
          </p:nvPr>
        </p:nvSpPr>
        <p:spPr>
          <a:xfrm>
            <a:off x="4090507" y="2031024"/>
            <a:ext cx="7454077" cy="4187662"/>
          </a:xfrm>
        </p:spPr>
        <p:txBody>
          <a:bodyPr>
            <a:normAutofit/>
          </a:bodyPr>
          <a:lstStyle/>
          <a:p>
            <a:pPr marL="0" indent="0">
              <a:buNone/>
            </a:pPr>
            <a:r>
              <a:rPr lang="en-US" sz="2000" b="1" dirty="0"/>
              <a:t>Strategy is the art of working out how to win in business and life.  </a:t>
            </a:r>
          </a:p>
          <a:p>
            <a:endParaRPr lang="en-US" sz="2000" b="1" dirty="0"/>
          </a:p>
          <a:p>
            <a:pPr marL="0" indent="0">
              <a:buNone/>
            </a:pPr>
            <a:r>
              <a:rPr lang="en-US" sz="2000" b="1" dirty="0"/>
              <a:t>It involves understanding your environment, crafting a unique and valuable competitive position, and using your resources in such a way that you make best use of the opportunities open to you.</a:t>
            </a:r>
          </a:p>
          <a:p>
            <a:pPr marL="3657600" lvl="8" indent="0">
              <a:buNone/>
            </a:pPr>
            <a:endParaRPr lang="en-US" sz="2000" b="1" dirty="0"/>
          </a:p>
          <a:p>
            <a:pPr marL="3657600" lvl="8" indent="0">
              <a:buNone/>
            </a:pPr>
            <a:r>
              <a:rPr lang="en-US" sz="2000" b="1" i="1" dirty="0"/>
              <a:t>James Manktelow</a:t>
            </a:r>
          </a:p>
          <a:p>
            <a:pPr marL="3657600" lvl="8" indent="0">
              <a:buNone/>
            </a:pPr>
            <a:r>
              <a:rPr lang="en-US" sz="2000" b="1" i="1" dirty="0"/>
              <a:t>Mind Tools CEO</a:t>
            </a:r>
          </a:p>
        </p:txBody>
      </p:sp>
    </p:spTree>
    <p:extLst>
      <p:ext uri="{BB962C8B-B14F-4D97-AF65-F5344CB8AC3E}">
        <p14:creationId xmlns:p14="http://schemas.microsoft.com/office/powerpoint/2010/main" val="1152352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BB9870-8E79-4133-9BDC-4C19C88D222D}"/>
              </a:ext>
            </a:extLst>
          </p:cNvPr>
          <p:cNvSpPr>
            <a:spLocks noGrp="1"/>
          </p:cNvSpPr>
          <p:nvPr>
            <p:ph type="title"/>
          </p:nvPr>
        </p:nvSpPr>
        <p:spPr>
          <a:xfrm>
            <a:off x="2733675" y="211923"/>
            <a:ext cx="8610600" cy="1293028"/>
          </a:xfrm>
        </p:spPr>
        <p:txBody>
          <a:bodyPr>
            <a:normAutofit/>
          </a:bodyPr>
          <a:lstStyle/>
          <a:p>
            <a:r>
              <a:rPr lang="en-US" altLang="en-US" b="1" dirty="0">
                <a:ea typeface="ＭＳ Ｐゴシック" panose="020B0600070205080204" pitchFamily="34" charset="-128"/>
              </a:rPr>
              <a:t>Strategy Formulation</a:t>
            </a:r>
            <a:endParaRPr lang="en-US" b="1" dirty="0"/>
          </a:p>
        </p:txBody>
      </p:sp>
      <p:graphicFrame>
        <p:nvGraphicFramePr>
          <p:cNvPr id="5" name="Content Placeholder 2">
            <a:extLst>
              <a:ext uri="{FF2B5EF4-FFF2-40B4-BE49-F238E27FC236}">
                <a16:creationId xmlns="" xmlns:a16="http://schemas.microsoft.com/office/drawing/2014/main" id="{46E0B06E-396C-4AFB-AE18-0547921B0212}"/>
              </a:ext>
            </a:extLst>
          </p:cNvPr>
          <p:cNvGraphicFramePr>
            <a:graphicFrameLocks noGrp="1"/>
          </p:cNvGraphicFramePr>
          <p:nvPr>
            <p:ph idx="1"/>
            <p:extLst>
              <p:ext uri="{D42A27DB-BD31-4B8C-83A1-F6EECF244321}">
                <p14:modId xmlns:p14="http://schemas.microsoft.com/office/powerpoint/2010/main" val="806794813"/>
              </p:ext>
            </p:extLst>
          </p:nvPr>
        </p:nvGraphicFramePr>
        <p:xfrm>
          <a:off x="685800" y="1409700"/>
          <a:ext cx="10820400" cy="488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621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FB94DC-EBC5-4CAE-97B6-79F69252D163}"/>
              </a:ext>
            </a:extLst>
          </p:cNvPr>
          <p:cNvSpPr>
            <a:spLocks noGrp="1"/>
          </p:cNvSpPr>
          <p:nvPr>
            <p:ph type="title"/>
          </p:nvPr>
        </p:nvSpPr>
        <p:spPr>
          <a:xfrm>
            <a:off x="1695450" y="754848"/>
            <a:ext cx="8610600" cy="1293028"/>
          </a:xfrm>
        </p:spPr>
        <p:txBody>
          <a:bodyPr>
            <a:normAutofit/>
          </a:bodyPr>
          <a:lstStyle/>
          <a:p>
            <a:pPr algn="ctr"/>
            <a:r>
              <a:rPr lang="en-US" b="1" dirty="0">
                <a:effectLst>
                  <a:outerShdw blurRad="38100" dist="38100" dir="2700000" algn="tl">
                    <a:srgbClr val="000000"/>
                  </a:outerShdw>
                </a:effectLst>
                <a:ea typeface="ＭＳ Ｐゴシック" pitchFamily="34" charset="-128"/>
              </a:rPr>
              <a:t>Well-Developed Functional Strategies</a:t>
            </a:r>
            <a:endParaRPr lang="en-US" b="1" dirty="0"/>
          </a:p>
        </p:txBody>
      </p:sp>
      <p:graphicFrame>
        <p:nvGraphicFramePr>
          <p:cNvPr id="5" name="Content Placeholder 2">
            <a:extLst>
              <a:ext uri="{FF2B5EF4-FFF2-40B4-BE49-F238E27FC236}">
                <a16:creationId xmlns="" xmlns:a16="http://schemas.microsoft.com/office/drawing/2014/main" id="{4555E26D-573F-420D-BE35-51E942AA5CF7}"/>
              </a:ext>
            </a:extLst>
          </p:cNvPr>
          <p:cNvGraphicFramePr>
            <a:graphicFrameLocks noGrp="1"/>
          </p:cNvGraphicFramePr>
          <p:nvPr>
            <p:ph idx="1"/>
            <p:extLst>
              <p:ext uri="{D42A27DB-BD31-4B8C-83A1-F6EECF244321}">
                <p14:modId xmlns:p14="http://schemas.microsoft.com/office/powerpoint/2010/main" val="1423921651"/>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3464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658DD6-C83C-4581-BF9E-2BF37F7D0A6F}"/>
              </a:ext>
            </a:extLst>
          </p:cNvPr>
          <p:cNvSpPr>
            <a:spLocks noGrp="1"/>
          </p:cNvSpPr>
          <p:nvPr>
            <p:ph type="title"/>
          </p:nvPr>
        </p:nvSpPr>
        <p:spPr>
          <a:xfrm>
            <a:off x="1857375" y="402423"/>
            <a:ext cx="8610600" cy="1293028"/>
          </a:xfrm>
        </p:spPr>
        <p:txBody>
          <a:bodyPr/>
          <a:lstStyle/>
          <a:p>
            <a:pPr algn="l"/>
            <a:r>
              <a:rPr lang="en-US" b="1" dirty="0"/>
              <a:t>HR Strategic Planning</a:t>
            </a:r>
          </a:p>
        </p:txBody>
      </p:sp>
      <p:sp>
        <p:nvSpPr>
          <p:cNvPr id="3" name="Content Placeholder 2">
            <a:extLst>
              <a:ext uri="{FF2B5EF4-FFF2-40B4-BE49-F238E27FC236}">
                <a16:creationId xmlns="" xmlns:a16="http://schemas.microsoft.com/office/drawing/2014/main" id="{75A62F3C-D9FB-41AB-A6C2-C54CF005DA69}"/>
              </a:ext>
            </a:extLst>
          </p:cNvPr>
          <p:cNvSpPr>
            <a:spLocks noGrp="1"/>
          </p:cNvSpPr>
          <p:nvPr>
            <p:ph idx="1"/>
          </p:nvPr>
        </p:nvSpPr>
        <p:spPr>
          <a:xfrm>
            <a:off x="561975" y="1695451"/>
            <a:ext cx="10820400" cy="4543424"/>
          </a:xfrm>
        </p:spPr>
        <p:txBody>
          <a:bodyPr>
            <a:normAutofit/>
          </a:bodyPr>
          <a:lstStyle/>
          <a:p>
            <a:pPr>
              <a:lnSpc>
                <a:spcPct val="110000"/>
              </a:lnSpc>
              <a:spcBef>
                <a:spcPts val="600"/>
              </a:spcBef>
              <a:spcAft>
                <a:spcPts val="600"/>
              </a:spcAft>
              <a:buFont typeface="Courier New" panose="02070309020205020404" pitchFamily="49" charset="0"/>
              <a:buChar char="o"/>
            </a:pPr>
            <a:r>
              <a:rPr lang="en-US" sz="2400" b="1" dirty="0"/>
              <a:t>Think of the HRM strategic plan as the major objectives the organization wants to achieve, and the HR plan as the specific activities carried out to achieve the strategic plan. In other words, the strategic plan may include long-term goals, while the HR plan may include short-term objectives that are tied to the overall strategic plan. </a:t>
            </a:r>
            <a:endParaRPr lang="en-US" sz="2400" b="1" dirty="0" smtClean="0"/>
          </a:p>
          <a:p>
            <a:pPr>
              <a:lnSpc>
                <a:spcPct val="110000"/>
              </a:lnSpc>
              <a:spcBef>
                <a:spcPts val="600"/>
              </a:spcBef>
              <a:spcAft>
                <a:spcPts val="600"/>
              </a:spcAft>
              <a:buFont typeface="Courier New" panose="02070309020205020404" pitchFamily="49" charset="0"/>
              <a:buChar char="o"/>
            </a:pPr>
            <a:endParaRPr lang="en-US" dirty="0"/>
          </a:p>
          <a:p>
            <a:pPr>
              <a:lnSpc>
                <a:spcPct val="110000"/>
              </a:lnSpc>
              <a:spcBef>
                <a:spcPts val="600"/>
              </a:spcBef>
              <a:spcAft>
                <a:spcPts val="600"/>
              </a:spcAft>
              <a:buFont typeface="Courier New" panose="02070309020205020404" pitchFamily="49" charset="0"/>
              <a:buChar char="o"/>
            </a:pPr>
            <a:r>
              <a:rPr lang="en-US" sz="2400" b="1" dirty="0"/>
              <a:t>The HR professional must understand the dynamic nature of the HRM environment, such as changes in labor markets, company culture and values, customers, shareholders, and the economy. </a:t>
            </a:r>
          </a:p>
        </p:txBody>
      </p:sp>
    </p:spTree>
    <p:extLst>
      <p:ext uri="{BB962C8B-B14F-4D97-AF65-F5344CB8AC3E}">
        <p14:creationId xmlns:p14="http://schemas.microsoft.com/office/powerpoint/2010/main" val="1402260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Graphic 6">
            <a:extLst>
              <a:ext uri="{FF2B5EF4-FFF2-40B4-BE49-F238E27FC236}">
                <a16:creationId xmlns="" xmlns:a16="http://schemas.microsoft.com/office/drawing/2014/main" id="{A04800FB-28AB-4E37-9006-DEECE5D2E1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20349102">
            <a:off x="1142993" y="3617848"/>
            <a:ext cx="1921645" cy="1921645"/>
          </a:xfrm>
          <a:prstGeom prst="rect">
            <a:avLst/>
          </a:prstGeom>
        </p:spPr>
      </p:pic>
      <p:sp>
        <p:nvSpPr>
          <p:cNvPr id="2" name="Title 1">
            <a:extLst>
              <a:ext uri="{FF2B5EF4-FFF2-40B4-BE49-F238E27FC236}">
                <a16:creationId xmlns="" xmlns:a16="http://schemas.microsoft.com/office/drawing/2014/main" id="{D548365F-4BF0-4F4E-8A14-A7070C722BDC}"/>
              </a:ext>
            </a:extLst>
          </p:cNvPr>
          <p:cNvSpPr>
            <a:spLocks noGrp="1"/>
          </p:cNvSpPr>
          <p:nvPr>
            <p:ph type="title"/>
          </p:nvPr>
        </p:nvSpPr>
        <p:spPr>
          <a:xfrm>
            <a:off x="0" y="1662076"/>
            <a:ext cx="3521830" cy="4953741"/>
          </a:xfrm>
        </p:spPr>
        <p:txBody>
          <a:bodyPr anchor="t">
            <a:normAutofit/>
          </a:bodyPr>
          <a:lstStyle/>
          <a:p>
            <a:pPr algn="ctr"/>
            <a:r>
              <a:rPr lang="en-US" b="1" dirty="0">
                <a:effectLst>
                  <a:outerShdw blurRad="38100" dist="38100" dir="2700000" algn="tl">
                    <a:srgbClr val="000000"/>
                  </a:outerShdw>
                </a:effectLst>
                <a:ea typeface="ＭＳ Ｐゴシック" pitchFamily="34" charset="-128"/>
              </a:rPr>
              <a:t>Human Resources Strategy</a:t>
            </a:r>
            <a:endParaRPr lang="en-US" b="1" dirty="0"/>
          </a:p>
        </p:txBody>
      </p:sp>
      <p:sp>
        <p:nvSpPr>
          <p:cNvPr id="3" name="Content Placeholder 2">
            <a:extLst>
              <a:ext uri="{FF2B5EF4-FFF2-40B4-BE49-F238E27FC236}">
                <a16:creationId xmlns="" xmlns:a16="http://schemas.microsoft.com/office/drawing/2014/main" id="{EFB42705-9598-41FD-BDF6-03464750B56B}"/>
              </a:ext>
            </a:extLst>
          </p:cNvPr>
          <p:cNvSpPr>
            <a:spLocks noGrp="1"/>
          </p:cNvSpPr>
          <p:nvPr>
            <p:ph idx="1"/>
          </p:nvPr>
        </p:nvSpPr>
        <p:spPr>
          <a:xfrm>
            <a:off x="2962275" y="538896"/>
            <a:ext cx="8743950" cy="5910252"/>
          </a:xfrm>
        </p:spPr>
        <p:txBody>
          <a:bodyPr>
            <a:noAutofit/>
          </a:bodyPr>
          <a:lstStyle/>
          <a:p>
            <a:pPr marL="0" indent="0">
              <a:buNone/>
              <a:defRPr/>
            </a:pPr>
            <a:r>
              <a:rPr lang="en-US" sz="2400" b="1" dirty="0">
                <a:effectLst>
                  <a:outerShdw blurRad="38100" dist="38100" dir="2700000" algn="tl">
                    <a:srgbClr val="000000"/>
                  </a:outerShdw>
                </a:effectLst>
                <a:ea typeface="ＭＳ Ｐゴシック" pitchFamily="34" charset="-128"/>
              </a:rPr>
              <a:t>Defines approach to recruitment, selection, training, performance evaluation, performance rewards, and other key HR </a:t>
            </a:r>
            <a:r>
              <a:rPr lang="en-US" sz="2400" b="1" dirty="0" smtClean="0">
                <a:effectLst>
                  <a:outerShdw blurRad="38100" dist="38100" dir="2700000" algn="tl">
                    <a:srgbClr val="000000"/>
                  </a:outerShdw>
                </a:effectLst>
                <a:ea typeface="ＭＳ Ｐゴシック" pitchFamily="34" charset="-128"/>
              </a:rPr>
              <a:t>practices</a:t>
            </a:r>
          </a:p>
          <a:p>
            <a:pPr>
              <a:defRPr/>
            </a:pPr>
            <a:endParaRPr lang="en-US" sz="2400" b="1" dirty="0">
              <a:effectLst>
                <a:outerShdw blurRad="38100" dist="38100" dir="2700000" algn="tl">
                  <a:srgbClr val="000000"/>
                </a:outerShdw>
              </a:effectLst>
              <a:ea typeface="ＭＳ Ｐゴシック" pitchFamily="34" charset="-128"/>
            </a:endParaRPr>
          </a:p>
          <a:p>
            <a:pPr lvl="1">
              <a:lnSpc>
                <a:spcPct val="100000"/>
              </a:lnSpc>
              <a:spcBef>
                <a:spcPts val="600"/>
              </a:spcBef>
              <a:spcAft>
                <a:spcPts val="600"/>
              </a:spcAft>
              <a:buFont typeface="Courier New" panose="02070309020205020404" pitchFamily="49" charset="0"/>
              <a:buChar char="o"/>
              <a:defRPr/>
            </a:pPr>
            <a:r>
              <a:rPr lang="en-US" sz="2200" b="1" dirty="0">
                <a:effectLst>
                  <a:outerShdw blurRad="38100" dist="38100" dir="2700000" algn="tl">
                    <a:srgbClr val="000000"/>
                  </a:outerShdw>
                </a:effectLst>
                <a:ea typeface="ＭＳ Ｐゴシック" pitchFamily="34" charset="-128"/>
              </a:rPr>
              <a:t>Effective human resources strategies can be excellent sources of competitive advantage. </a:t>
            </a:r>
            <a:endParaRPr lang="en-US" sz="2200" b="1" dirty="0" smtClean="0">
              <a:effectLst>
                <a:outerShdw blurRad="38100" dist="38100" dir="2700000" algn="tl">
                  <a:srgbClr val="000000"/>
                </a:outerShdw>
              </a:effectLst>
              <a:ea typeface="ＭＳ Ｐゴシック" pitchFamily="34" charset="-128"/>
            </a:endParaRPr>
          </a:p>
          <a:p>
            <a:pPr lvl="1">
              <a:lnSpc>
                <a:spcPct val="100000"/>
              </a:lnSpc>
              <a:spcBef>
                <a:spcPts val="600"/>
              </a:spcBef>
              <a:spcAft>
                <a:spcPts val="600"/>
              </a:spcAft>
              <a:buFont typeface="Courier New" panose="02070309020205020404" pitchFamily="49" charset="0"/>
              <a:buChar char="o"/>
              <a:defRPr/>
            </a:pPr>
            <a:endParaRPr lang="en-US" sz="2200" b="1" dirty="0">
              <a:effectLst>
                <a:outerShdw blurRad="38100" dist="38100" dir="2700000" algn="tl">
                  <a:srgbClr val="000000"/>
                </a:outerShdw>
              </a:effectLst>
              <a:ea typeface="ＭＳ Ｐゴシック" pitchFamily="34" charset="-128"/>
            </a:endParaRPr>
          </a:p>
          <a:p>
            <a:pPr lvl="1">
              <a:lnSpc>
                <a:spcPct val="100000"/>
              </a:lnSpc>
              <a:spcBef>
                <a:spcPts val="600"/>
              </a:spcBef>
              <a:spcAft>
                <a:spcPts val="600"/>
              </a:spcAft>
              <a:buFont typeface="Courier New" panose="02070309020205020404" pitchFamily="49" charset="0"/>
              <a:buChar char="o"/>
              <a:defRPr/>
            </a:pPr>
            <a:r>
              <a:rPr lang="en-US" sz="2200" b="1" dirty="0">
                <a:effectLst>
                  <a:outerShdw blurRad="38100" dist="38100" dir="2700000" algn="tl">
                    <a:srgbClr val="000000"/>
                  </a:outerShdw>
                </a:effectLst>
                <a:ea typeface="ＭＳ Ｐゴシック" pitchFamily="34" charset="-128"/>
              </a:rPr>
              <a:t>HR managers serve a coordinating role between the organization’s management and employees, and between the organization and external stakeholder </a:t>
            </a:r>
            <a:r>
              <a:rPr lang="en-US" sz="2200" b="1" dirty="0" smtClean="0">
                <a:effectLst>
                  <a:outerShdw blurRad="38100" dist="38100" dir="2700000" algn="tl">
                    <a:srgbClr val="000000"/>
                  </a:outerShdw>
                </a:effectLst>
                <a:ea typeface="ＭＳ Ｐゴシック" pitchFamily="34" charset="-128"/>
              </a:rPr>
              <a:t>groups</a:t>
            </a:r>
          </a:p>
          <a:p>
            <a:pPr lvl="1">
              <a:lnSpc>
                <a:spcPct val="100000"/>
              </a:lnSpc>
              <a:spcBef>
                <a:spcPts val="600"/>
              </a:spcBef>
              <a:spcAft>
                <a:spcPts val="600"/>
              </a:spcAft>
              <a:buFont typeface="Courier New" panose="02070309020205020404" pitchFamily="49" charset="0"/>
              <a:buChar char="o"/>
              <a:defRPr/>
            </a:pPr>
            <a:endParaRPr lang="en-US" sz="2200" b="1" dirty="0">
              <a:effectLst>
                <a:outerShdw blurRad="38100" dist="38100" dir="2700000" algn="tl">
                  <a:srgbClr val="000000"/>
                </a:outerShdw>
              </a:effectLst>
              <a:ea typeface="ＭＳ Ｐゴシック" pitchFamily="34" charset="-128"/>
            </a:endParaRPr>
          </a:p>
          <a:p>
            <a:pPr lvl="1">
              <a:lnSpc>
                <a:spcPct val="100000"/>
              </a:lnSpc>
              <a:spcBef>
                <a:spcPts val="600"/>
              </a:spcBef>
              <a:spcAft>
                <a:spcPts val="600"/>
              </a:spcAft>
              <a:buFont typeface="Courier New" panose="02070309020205020404" pitchFamily="49" charset="0"/>
              <a:buChar char="o"/>
              <a:defRPr/>
            </a:pPr>
            <a:r>
              <a:rPr lang="en-US" sz="2200" b="1" dirty="0">
                <a:effectLst>
                  <a:outerShdw blurRad="38100" dist="38100" dir="2700000" algn="tl">
                    <a:srgbClr val="000000"/>
                  </a:outerShdw>
                </a:effectLst>
                <a:ea typeface="ＭＳ Ｐゴシック" pitchFamily="34" charset="-128"/>
              </a:rPr>
              <a:t>Important to establish effective human resources policies and communicate them to all of the managers in the organization who are involved in carrying them out. </a:t>
            </a:r>
          </a:p>
          <a:p>
            <a:pPr>
              <a:lnSpc>
                <a:spcPct val="100000"/>
              </a:lnSpc>
              <a:spcBef>
                <a:spcPts val="600"/>
              </a:spcBef>
              <a:spcAft>
                <a:spcPts val="600"/>
              </a:spcAft>
              <a:buFont typeface="Courier New" panose="02070309020205020404" pitchFamily="49" charset="0"/>
              <a:buChar char="o"/>
            </a:pPr>
            <a:endParaRPr lang="en-US" sz="2400" b="1" dirty="0"/>
          </a:p>
        </p:txBody>
      </p:sp>
    </p:spTree>
    <p:extLst>
      <p:ext uri="{BB962C8B-B14F-4D97-AF65-F5344CB8AC3E}">
        <p14:creationId xmlns:p14="http://schemas.microsoft.com/office/powerpoint/2010/main" val="1262370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03FFF8D3-2EF3-4286-935A-D01BE3C85333}"/>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5" name="Picture 14">
            <a:extLst>
              <a:ext uri="{FF2B5EF4-FFF2-40B4-BE49-F238E27FC236}">
                <a16:creationId xmlns="" xmlns:a16="http://schemas.microsoft.com/office/drawing/2014/main" id="{CD8CCB43-545E-4064-8BB8-5C492D0F5F57}"/>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7" name="Rounded Rectangle 14">
            <a:extLst>
              <a:ext uri="{FF2B5EF4-FFF2-40B4-BE49-F238E27FC236}">
                <a16:creationId xmlns="" xmlns:a16="http://schemas.microsoft.com/office/drawing/2014/main" id="{E6C57836-126B-4938-8C7A-3C3BCB59D383}"/>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6008" y="1066164"/>
            <a:ext cx="6765949"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
            <a:extLst>
              <a:ext uri="{FF2B5EF4-FFF2-40B4-BE49-F238E27FC236}">
                <a16:creationId xmlns="" xmlns:a16="http://schemas.microsoft.com/office/drawing/2014/main" id="{F4A7191B-4EA8-4A27-8AF1-2D64287E25BD}"/>
              </a:ext>
            </a:extLst>
          </p:cNvPr>
          <p:cNvPicPr>
            <a:picLocks noChangeAspect="1"/>
          </p:cNvPicPr>
          <p:nvPr/>
        </p:nvPicPr>
        <p:blipFill>
          <a:blip r:embed="rId3"/>
          <a:stretch>
            <a:fillRect/>
          </a:stretch>
        </p:blipFill>
        <p:spPr>
          <a:xfrm>
            <a:off x="4955339" y="1802163"/>
            <a:ext cx="6127287" cy="3676372"/>
          </a:xfrm>
          <a:prstGeom prst="rect">
            <a:avLst/>
          </a:prstGeom>
        </p:spPr>
      </p:pic>
      <p:sp>
        <p:nvSpPr>
          <p:cNvPr id="2" name="Title 1">
            <a:extLst>
              <a:ext uri="{FF2B5EF4-FFF2-40B4-BE49-F238E27FC236}">
                <a16:creationId xmlns="" xmlns:a16="http://schemas.microsoft.com/office/drawing/2014/main" id="{548BEA7C-07B6-4AF8-9718-0D20A540BA67}"/>
              </a:ext>
            </a:extLst>
          </p:cNvPr>
          <p:cNvSpPr>
            <a:spLocks noGrp="1"/>
          </p:cNvSpPr>
          <p:nvPr>
            <p:ph type="title"/>
          </p:nvPr>
        </p:nvSpPr>
        <p:spPr>
          <a:xfrm>
            <a:off x="301096" y="2347321"/>
            <a:ext cx="3306744" cy="1293028"/>
          </a:xfrm>
        </p:spPr>
        <p:txBody>
          <a:bodyPr>
            <a:normAutofit/>
          </a:bodyPr>
          <a:lstStyle/>
          <a:p>
            <a:r>
              <a:rPr lang="en-US" sz="3200" b="1" dirty="0">
                <a:solidFill>
                  <a:schemeClr val="bg1"/>
                </a:solidFill>
              </a:rPr>
              <a:t>HR Planning</a:t>
            </a:r>
          </a:p>
        </p:txBody>
      </p:sp>
    </p:spTree>
    <p:extLst>
      <p:ext uri="{BB962C8B-B14F-4D97-AF65-F5344CB8AC3E}">
        <p14:creationId xmlns:p14="http://schemas.microsoft.com/office/powerpoint/2010/main" val="40163394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30BD2399-7475-404C-BAC9-E55E1676926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indoor, sitting&#10;&#10;Description generated with high confidence">
            <a:extLst>
              <a:ext uri="{FF2B5EF4-FFF2-40B4-BE49-F238E27FC236}">
                <a16:creationId xmlns="" xmlns:a16="http://schemas.microsoft.com/office/drawing/2014/main" id="{0D748104-6E76-4AD9-9940-82154F97E7C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 xmlns:a16="http://schemas.microsoft.com/office/drawing/2014/main" id="{3D73823E-0208-4A17-9226-45DC921A9DCE}"/>
              </a:ext>
            </a:extLst>
          </p:cNvPr>
          <p:cNvSpPr>
            <a:spLocks noGrp="1"/>
          </p:cNvSpPr>
          <p:nvPr>
            <p:ph type="title"/>
          </p:nvPr>
        </p:nvSpPr>
        <p:spPr>
          <a:xfrm>
            <a:off x="685800" y="1066163"/>
            <a:ext cx="3306744" cy="5148371"/>
          </a:xfrm>
        </p:spPr>
        <p:txBody>
          <a:bodyPr>
            <a:normAutofit/>
          </a:bodyPr>
          <a:lstStyle/>
          <a:p>
            <a:pPr algn="ctr"/>
            <a:r>
              <a:rPr lang="en-US" altLang="en-US" sz="2700" b="1" dirty="0">
                <a:ea typeface="ＭＳ Ｐゴシック" panose="020B0600070205080204" pitchFamily="34" charset="-128"/>
              </a:rPr>
              <a:t>Strategy Implementation and Control</a:t>
            </a:r>
            <a:endParaRPr lang="en-US" sz="2700" b="1" dirty="0"/>
          </a:p>
        </p:txBody>
      </p:sp>
      <p:graphicFrame>
        <p:nvGraphicFramePr>
          <p:cNvPr id="5" name="Content Placeholder 2">
            <a:extLst>
              <a:ext uri="{FF2B5EF4-FFF2-40B4-BE49-F238E27FC236}">
                <a16:creationId xmlns="" xmlns:a16="http://schemas.microsoft.com/office/drawing/2014/main" id="{1A92A779-4098-4923-8A7C-48D75C520A94}"/>
              </a:ext>
            </a:extLst>
          </p:cNvPr>
          <p:cNvGraphicFramePr>
            <a:graphicFrameLocks noGrp="1"/>
          </p:cNvGraphicFramePr>
          <p:nvPr>
            <p:ph idx="1"/>
            <p:extLst>
              <p:ext uri="{D42A27DB-BD31-4B8C-83A1-F6EECF244321}">
                <p14:modId xmlns:p14="http://schemas.microsoft.com/office/powerpoint/2010/main" val="4022019325"/>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4275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 xmlns:a16="http://schemas.microsoft.com/office/drawing/2014/main" id="{26A3F16E-CC60-4737-8CBB-9568A351D30B}"/>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9">
            <a:extLst>
              <a:ext uri="{FF2B5EF4-FFF2-40B4-BE49-F238E27FC236}">
                <a16:creationId xmlns="" xmlns:a16="http://schemas.microsoft.com/office/drawing/2014/main" id="{C0DABE73-66EA-42B0-AB0A-9FB1C0AD7AEB}"/>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7" name="Picture 11" descr="A picture containing sitting&#10;&#10;Description generated with high confidence">
            <a:extLst>
              <a:ext uri="{FF2B5EF4-FFF2-40B4-BE49-F238E27FC236}">
                <a16:creationId xmlns="" xmlns:a16="http://schemas.microsoft.com/office/drawing/2014/main" id="{1E4917B9-5D95-4999-9E13-3568EDD42343}"/>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2" name="Title 1">
            <a:extLst>
              <a:ext uri="{FF2B5EF4-FFF2-40B4-BE49-F238E27FC236}">
                <a16:creationId xmlns="" xmlns:a16="http://schemas.microsoft.com/office/drawing/2014/main" id="{6123638F-65D2-454E-9EDA-EA51CD75B0D7}"/>
              </a:ext>
            </a:extLst>
          </p:cNvPr>
          <p:cNvSpPr>
            <a:spLocks noGrp="1"/>
          </p:cNvSpPr>
          <p:nvPr>
            <p:ph type="title"/>
          </p:nvPr>
        </p:nvSpPr>
        <p:spPr>
          <a:xfrm>
            <a:off x="3852382" y="230972"/>
            <a:ext cx="7434070" cy="1432289"/>
          </a:xfrm>
        </p:spPr>
        <p:txBody>
          <a:bodyPr>
            <a:normAutofit/>
          </a:bodyPr>
          <a:lstStyle/>
          <a:p>
            <a:r>
              <a:rPr lang="en-US" sz="3600" b="1" dirty="0">
                <a:effectLst>
                  <a:outerShdw blurRad="38100" dist="38100" dir="2700000" algn="tl">
                    <a:srgbClr val="000000"/>
                  </a:outerShdw>
                </a:effectLst>
                <a:ea typeface="ＭＳ Ｐゴシック" pitchFamily="34" charset="-128"/>
              </a:rPr>
              <a:t>Organizational Structure</a:t>
            </a:r>
            <a:endParaRPr lang="en-US" sz="3600" b="1" dirty="0"/>
          </a:p>
        </p:txBody>
      </p:sp>
      <p:sp>
        <p:nvSpPr>
          <p:cNvPr id="3" name="Content Placeholder 2">
            <a:extLst>
              <a:ext uri="{FF2B5EF4-FFF2-40B4-BE49-F238E27FC236}">
                <a16:creationId xmlns="" xmlns:a16="http://schemas.microsoft.com/office/drawing/2014/main" id="{7D21A72E-F5C2-4CD5-9BF0-3F7C5B9276E3}"/>
              </a:ext>
            </a:extLst>
          </p:cNvPr>
          <p:cNvSpPr>
            <a:spLocks noGrp="1"/>
          </p:cNvSpPr>
          <p:nvPr>
            <p:ph idx="1"/>
          </p:nvPr>
        </p:nvSpPr>
        <p:spPr>
          <a:xfrm>
            <a:off x="4072158" y="1634107"/>
            <a:ext cx="7454077" cy="4499993"/>
          </a:xfrm>
        </p:spPr>
        <p:txBody>
          <a:bodyPr>
            <a:normAutofit/>
          </a:bodyPr>
          <a:lstStyle/>
          <a:p>
            <a:pPr marL="0" indent="0">
              <a:buNone/>
              <a:defRPr/>
            </a:pPr>
            <a:r>
              <a:rPr lang="en-US" sz="2400" b="1" dirty="0">
                <a:ea typeface="ＭＳ Ｐゴシック" pitchFamily="-107" charset="-128"/>
                <a:cs typeface="ＭＳ Ｐゴシック" pitchFamily="-107" charset="-128"/>
              </a:rPr>
              <a:t>The number and types of departments or groups, formal reporting relationships and lines of </a:t>
            </a:r>
            <a:r>
              <a:rPr lang="en-US" sz="2400" b="1" dirty="0" smtClean="0">
                <a:ea typeface="ＭＳ Ｐゴシック" pitchFamily="-107" charset="-128"/>
                <a:cs typeface="ＭＳ Ｐゴシック" pitchFamily="-107" charset="-128"/>
              </a:rPr>
              <a:t>communication</a:t>
            </a:r>
            <a:endParaRPr lang="en-US" sz="2000" b="1" dirty="0">
              <a:ea typeface="ＭＳ Ｐゴシック" pitchFamily="-107" charset="-128"/>
              <a:cs typeface="ＭＳ Ｐゴシック" pitchFamily="-107" charset="-128"/>
            </a:endParaRPr>
          </a:p>
          <a:p>
            <a:pPr marL="742950" lvl="1" indent="-342900">
              <a:lnSpc>
                <a:spcPct val="150000"/>
              </a:lnSpc>
              <a:defRPr/>
            </a:pPr>
            <a:r>
              <a:rPr lang="en-US" b="1" dirty="0"/>
              <a:t>Structure is a means, not an end</a:t>
            </a:r>
          </a:p>
          <a:p>
            <a:pPr marL="742950" lvl="1" indent="-342900">
              <a:lnSpc>
                <a:spcPct val="150000"/>
              </a:lnSpc>
              <a:defRPr/>
            </a:pPr>
            <a:r>
              <a:rPr lang="en-US" b="1" dirty="0"/>
              <a:t>There is no one best structure</a:t>
            </a:r>
          </a:p>
          <a:p>
            <a:pPr marL="742950" lvl="1" indent="-342900">
              <a:lnSpc>
                <a:spcPct val="150000"/>
              </a:lnSpc>
              <a:defRPr/>
            </a:pPr>
            <a:r>
              <a:rPr lang="en-US" b="1" dirty="0"/>
              <a:t>Structure can constrain future strategic choices</a:t>
            </a:r>
          </a:p>
          <a:p>
            <a:pPr marL="742950" lvl="1" indent="-342900">
              <a:lnSpc>
                <a:spcPct val="150000"/>
              </a:lnSpc>
              <a:defRPr/>
            </a:pPr>
            <a:r>
              <a:rPr lang="en-US" b="1" dirty="0"/>
              <a:t>Administrative inefficiencies, poor service, communication problems or employee frustrations may indicated a strategy-structure mismatch</a:t>
            </a:r>
          </a:p>
          <a:p>
            <a:endParaRPr lang="en-US" sz="2000" b="1" dirty="0"/>
          </a:p>
        </p:txBody>
      </p:sp>
    </p:spTree>
    <p:extLst>
      <p:ext uri="{BB962C8B-B14F-4D97-AF65-F5344CB8AC3E}">
        <p14:creationId xmlns:p14="http://schemas.microsoft.com/office/powerpoint/2010/main" val="1052346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 xmlns:a16="http://schemas.microsoft.com/office/drawing/2014/main" id="{AA9090D2-6284-4265-822E-993B7D8034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16506" y="2091773"/>
            <a:ext cx="3639337" cy="3639337"/>
          </a:xfrm>
          <a:prstGeom prst="rect">
            <a:avLst/>
          </a:prstGeom>
        </p:spPr>
      </p:pic>
      <p:sp>
        <p:nvSpPr>
          <p:cNvPr id="2" name="Title 1">
            <a:extLst>
              <a:ext uri="{FF2B5EF4-FFF2-40B4-BE49-F238E27FC236}">
                <a16:creationId xmlns="" xmlns:a16="http://schemas.microsoft.com/office/drawing/2014/main" id="{73A2872A-CD6C-4B62-8F6A-B3E817E4DF80}"/>
              </a:ext>
            </a:extLst>
          </p:cNvPr>
          <p:cNvSpPr>
            <a:spLocks noGrp="1"/>
          </p:cNvSpPr>
          <p:nvPr>
            <p:ph type="title"/>
          </p:nvPr>
        </p:nvSpPr>
        <p:spPr>
          <a:xfrm>
            <a:off x="3286124" y="278598"/>
            <a:ext cx="9344025" cy="1293028"/>
          </a:xfrm>
        </p:spPr>
        <p:txBody>
          <a:bodyPr>
            <a:normAutofit/>
          </a:bodyPr>
          <a:lstStyle/>
          <a:p>
            <a:pPr algn="l"/>
            <a:r>
              <a:rPr lang="en-US" b="1" dirty="0">
                <a:ea typeface="ＭＳ Ｐゴシック" pitchFamily="-107" charset="-128"/>
                <a:cs typeface="ＭＳ Ｐゴシック" pitchFamily="-107" charset="-128"/>
              </a:rPr>
              <a:t>Organizational Culture</a:t>
            </a:r>
            <a:endParaRPr lang="en-US" b="1" dirty="0"/>
          </a:p>
        </p:txBody>
      </p:sp>
      <p:sp>
        <p:nvSpPr>
          <p:cNvPr id="3" name="Content Placeholder 2">
            <a:extLst>
              <a:ext uri="{FF2B5EF4-FFF2-40B4-BE49-F238E27FC236}">
                <a16:creationId xmlns="" xmlns:a16="http://schemas.microsoft.com/office/drawing/2014/main" id="{EB8F0A59-098C-4926-B3AA-63801C5FC9CF}"/>
              </a:ext>
            </a:extLst>
          </p:cNvPr>
          <p:cNvSpPr>
            <a:spLocks noGrp="1"/>
          </p:cNvSpPr>
          <p:nvPr>
            <p:ph idx="1"/>
          </p:nvPr>
        </p:nvSpPr>
        <p:spPr>
          <a:xfrm>
            <a:off x="620182" y="1876426"/>
            <a:ext cx="6542617" cy="4530090"/>
          </a:xfrm>
        </p:spPr>
        <p:txBody>
          <a:bodyPr>
            <a:normAutofit lnSpcReduction="10000"/>
          </a:bodyPr>
          <a:lstStyle/>
          <a:p>
            <a:pPr>
              <a:buFontTx/>
              <a:buNone/>
              <a:defRPr/>
            </a:pPr>
            <a:r>
              <a:rPr lang="en-US" sz="2000" b="1" dirty="0">
                <a:effectLst>
                  <a:outerShdw blurRad="38100" dist="38100" dir="2700000" algn="tl">
                    <a:srgbClr val="000000"/>
                  </a:outerShdw>
                </a:effectLst>
                <a:ea typeface="ＭＳ Ｐゴシック" pitchFamily="34" charset="-128"/>
              </a:rPr>
              <a:t>An organization’s culture, the system of shared values that guides employee beliefs and behavior, influences the success of strategy implementation. </a:t>
            </a:r>
            <a:endParaRPr lang="en-US" sz="2000" b="1" dirty="0" smtClean="0">
              <a:effectLst>
                <a:outerShdw blurRad="38100" dist="38100" dir="2700000" algn="tl">
                  <a:srgbClr val="000000"/>
                </a:outerShdw>
              </a:effectLst>
              <a:ea typeface="ＭＳ Ｐゴシック" pitchFamily="34" charset="-128"/>
            </a:endParaRPr>
          </a:p>
          <a:p>
            <a:pPr>
              <a:buFontTx/>
              <a:buNone/>
              <a:defRPr/>
            </a:pPr>
            <a:endParaRPr lang="en-US" sz="2000" b="1" dirty="0">
              <a:effectLst>
                <a:outerShdw blurRad="38100" dist="38100" dir="2700000" algn="tl">
                  <a:srgbClr val="000000"/>
                </a:outerShdw>
              </a:effectLst>
              <a:ea typeface="ＭＳ Ｐゴシック" pitchFamily="34" charset="-128"/>
            </a:endParaRPr>
          </a:p>
          <a:p>
            <a:pPr>
              <a:defRPr/>
            </a:pPr>
            <a:r>
              <a:rPr lang="en-US" sz="2000" b="1" dirty="0">
                <a:effectLst>
                  <a:outerShdw blurRad="38100" dist="38100" dir="2700000" algn="tl">
                    <a:srgbClr val="000000"/>
                  </a:outerShdw>
                </a:effectLst>
                <a:ea typeface="ＭＳ Ｐゴシック" pitchFamily="34" charset="-128"/>
              </a:rPr>
              <a:t>Often reflects the values and leadership styles of top </a:t>
            </a:r>
            <a:r>
              <a:rPr lang="en-US" sz="2000" b="1" dirty="0" smtClean="0">
                <a:effectLst>
                  <a:outerShdw blurRad="38100" dist="38100" dir="2700000" algn="tl">
                    <a:srgbClr val="000000"/>
                  </a:outerShdw>
                </a:effectLst>
                <a:ea typeface="ＭＳ Ｐゴシック" pitchFamily="34" charset="-128"/>
              </a:rPr>
              <a:t>executives</a:t>
            </a:r>
          </a:p>
          <a:p>
            <a:pPr>
              <a:defRPr/>
            </a:pPr>
            <a:endParaRPr lang="en-US" sz="2000" b="1" dirty="0">
              <a:effectLst>
                <a:outerShdw blurRad="38100" dist="38100" dir="2700000" algn="tl">
                  <a:srgbClr val="000000"/>
                </a:outerShdw>
              </a:effectLst>
              <a:ea typeface="ＭＳ Ｐゴシック" pitchFamily="34" charset="-128"/>
            </a:endParaRPr>
          </a:p>
          <a:p>
            <a:pPr>
              <a:defRPr/>
            </a:pPr>
            <a:r>
              <a:rPr lang="en-US" sz="2000" b="1" dirty="0">
                <a:effectLst>
                  <a:outerShdw blurRad="38100" dist="38100" dir="2700000" algn="tl">
                    <a:srgbClr val="000000"/>
                  </a:outerShdw>
                </a:effectLst>
                <a:ea typeface="ＭＳ Ｐゴシック" pitchFamily="34" charset="-128"/>
              </a:rPr>
              <a:t>Human resource management practices can influence culture – recruitment, training, performance </a:t>
            </a:r>
            <a:r>
              <a:rPr lang="en-US" sz="2000" b="1" dirty="0" smtClean="0">
                <a:effectLst>
                  <a:outerShdw blurRad="38100" dist="38100" dir="2700000" algn="tl">
                    <a:srgbClr val="000000"/>
                  </a:outerShdw>
                </a:effectLst>
                <a:ea typeface="ＭＳ Ｐゴシック" pitchFamily="34" charset="-128"/>
              </a:rPr>
              <a:t>evaluation</a:t>
            </a:r>
          </a:p>
          <a:p>
            <a:pPr>
              <a:defRPr/>
            </a:pPr>
            <a:endParaRPr lang="en-US" sz="2000" b="1" dirty="0">
              <a:effectLst>
                <a:outerShdw blurRad="38100" dist="38100" dir="2700000" algn="tl">
                  <a:srgbClr val="000000"/>
                </a:outerShdw>
              </a:effectLst>
              <a:ea typeface="ＭＳ Ｐゴシック" pitchFamily="34" charset="-128"/>
            </a:endParaRPr>
          </a:p>
          <a:p>
            <a:pPr>
              <a:defRPr/>
            </a:pPr>
            <a:r>
              <a:rPr lang="en-US" sz="2000" b="1" dirty="0">
                <a:effectLst>
                  <a:outerShdw blurRad="38100" dist="38100" dir="2700000" algn="tl">
                    <a:srgbClr val="000000"/>
                  </a:outerShdw>
                </a:effectLst>
                <a:ea typeface="ＭＳ Ｐゴシック" pitchFamily="34" charset="-128"/>
              </a:rPr>
              <a:t>Organizational energy – intensity and extent to which it is directed towards achievement of firm goals</a:t>
            </a:r>
          </a:p>
          <a:p>
            <a:endParaRPr lang="en-US" sz="2000" b="1" dirty="0"/>
          </a:p>
        </p:txBody>
      </p:sp>
    </p:spTree>
    <p:extLst>
      <p:ext uri="{BB962C8B-B14F-4D97-AF65-F5344CB8AC3E}">
        <p14:creationId xmlns:p14="http://schemas.microsoft.com/office/powerpoint/2010/main" val="213341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Graphic 6">
            <a:extLst>
              <a:ext uri="{FF2B5EF4-FFF2-40B4-BE49-F238E27FC236}">
                <a16:creationId xmlns="" xmlns:a16="http://schemas.microsoft.com/office/drawing/2014/main" id="{B6022176-0F9D-40D4-925E-BDE6A9C8F2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582150" y="1524001"/>
            <a:ext cx="2416568" cy="2404027"/>
          </a:xfrm>
          <a:prstGeom prst="rect">
            <a:avLst/>
          </a:prstGeom>
        </p:spPr>
      </p:pic>
      <p:sp>
        <p:nvSpPr>
          <p:cNvPr id="2" name="Title 1">
            <a:extLst>
              <a:ext uri="{FF2B5EF4-FFF2-40B4-BE49-F238E27FC236}">
                <a16:creationId xmlns="" xmlns:a16="http://schemas.microsoft.com/office/drawing/2014/main" id="{2F0455F4-AA89-4C66-ACC7-CBEFA507833E}"/>
              </a:ext>
            </a:extLst>
          </p:cNvPr>
          <p:cNvSpPr>
            <a:spLocks noGrp="1"/>
          </p:cNvSpPr>
          <p:nvPr>
            <p:ph type="title"/>
          </p:nvPr>
        </p:nvSpPr>
        <p:spPr>
          <a:xfrm>
            <a:off x="1914525" y="230973"/>
            <a:ext cx="8610600" cy="1293028"/>
          </a:xfrm>
        </p:spPr>
        <p:txBody>
          <a:bodyPr>
            <a:normAutofit/>
          </a:bodyPr>
          <a:lstStyle/>
          <a:p>
            <a:pPr algn="ctr"/>
            <a:r>
              <a:rPr lang="en-US" sz="3400" b="1" dirty="0">
                <a:ea typeface="ＭＳ Ｐゴシック" pitchFamily="-107" charset="-128"/>
                <a:cs typeface="ＭＳ Ｐゴシック" pitchFamily="-107" charset="-128"/>
              </a:rPr>
              <a:t>Factors that Encourage Innovation and Entrepreneurship</a:t>
            </a:r>
            <a:endParaRPr lang="en-US" sz="3400" b="1" dirty="0"/>
          </a:p>
        </p:txBody>
      </p:sp>
      <p:sp>
        <p:nvSpPr>
          <p:cNvPr id="3" name="Content Placeholder 2">
            <a:extLst>
              <a:ext uri="{FF2B5EF4-FFF2-40B4-BE49-F238E27FC236}">
                <a16:creationId xmlns="" xmlns:a16="http://schemas.microsoft.com/office/drawing/2014/main" id="{E32CCA0E-1117-46A5-93EA-E2293DE75EC7}"/>
              </a:ext>
            </a:extLst>
          </p:cNvPr>
          <p:cNvSpPr>
            <a:spLocks noGrp="1"/>
          </p:cNvSpPr>
          <p:nvPr>
            <p:ph idx="1"/>
          </p:nvPr>
        </p:nvSpPr>
        <p:spPr>
          <a:xfrm>
            <a:off x="667807" y="1575353"/>
            <a:ext cx="9295343" cy="4705349"/>
          </a:xfrm>
        </p:spPr>
        <p:txBody>
          <a:bodyPr>
            <a:noAutofit/>
          </a:bodyPr>
          <a:lstStyle/>
          <a:p>
            <a:pPr>
              <a:lnSpc>
                <a:spcPct val="100000"/>
              </a:lnSpc>
              <a:spcBef>
                <a:spcPct val="0"/>
              </a:spcBef>
              <a:spcAft>
                <a:spcPts val="1200"/>
              </a:spcAft>
              <a:defRPr/>
            </a:pPr>
            <a:r>
              <a:rPr lang="en-US" sz="1800" b="1" dirty="0">
                <a:effectLst>
                  <a:outerShdw blurRad="38100" dist="38100" dir="2700000" algn="tl">
                    <a:srgbClr val="000000"/>
                  </a:outerShdw>
                </a:effectLst>
              </a:rPr>
              <a:t>Strategic direction that incorporates innovation and </a:t>
            </a:r>
            <a:r>
              <a:rPr lang="en-US" sz="1800" b="1" dirty="0" smtClean="0">
                <a:effectLst>
                  <a:outerShdw blurRad="38100" dist="38100" dir="2700000" algn="tl">
                    <a:srgbClr val="000000"/>
                  </a:outerShdw>
                </a:effectLst>
              </a:rPr>
              <a:t>entrepreneurship</a:t>
            </a:r>
            <a:endParaRPr lang="en-US" sz="1800" b="1" dirty="0">
              <a:effectLst>
                <a:outerShdw blurRad="38100" dist="38100" dir="2700000" algn="tl">
                  <a:srgbClr val="000000"/>
                </a:outerShdw>
              </a:effectLst>
            </a:endParaRPr>
          </a:p>
          <a:p>
            <a:pPr>
              <a:lnSpc>
                <a:spcPct val="100000"/>
              </a:lnSpc>
              <a:spcBef>
                <a:spcPct val="0"/>
              </a:spcBef>
              <a:spcAft>
                <a:spcPts val="1200"/>
              </a:spcAft>
              <a:defRPr/>
            </a:pPr>
            <a:r>
              <a:rPr lang="en-US" sz="1800" b="1" dirty="0">
                <a:effectLst>
                  <a:outerShdw blurRad="38100" dist="38100" dir="2700000" algn="tl">
                    <a:srgbClr val="000000"/>
                  </a:outerShdw>
                </a:effectLst>
              </a:rPr>
              <a:t>Culture that encourages creative thinking and risk </a:t>
            </a:r>
            <a:r>
              <a:rPr lang="en-US" sz="1800" b="1" dirty="0" smtClean="0">
                <a:effectLst>
                  <a:outerShdw blurRad="38100" dist="38100" dir="2700000" algn="tl">
                    <a:srgbClr val="000000"/>
                  </a:outerShdw>
                </a:effectLst>
              </a:rPr>
              <a:t>taking</a:t>
            </a:r>
            <a:endParaRPr lang="en-US" sz="1800" b="1" dirty="0">
              <a:effectLst>
                <a:outerShdw blurRad="38100" dist="38100" dir="2700000" algn="tl">
                  <a:srgbClr val="000000"/>
                </a:outerShdw>
              </a:effectLst>
            </a:endParaRPr>
          </a:p>
          <a:p>
            <a:pPr>
              <a:lnSpc>
                <a:spcPct val="100000"/>
              </a:lnSpc>
              <a:spcBef>
                <a:spcPct val="0"/>
              </a:spcBef>
              <a:spcAft>
                <a:spcPts val="1200"/>
              </a:spcAft>
              <a:defRPr/>
            </a:pPr>
            <a:r>
              <a:rPr lang="en-US" sz="1800" b="1" dirty="0">
                <a:effectLst>
                  <a:outerShdw blurRad="38100" dist="38100" dir="2700000" algn="tl">
                    <a:srgbClr val="000000"/>
                  </a:outerShdw>
                </a:effectLst>
              </a:rPr>
              <a:t>Top management support of </a:t>
            </a:r>
            <a:r>
              <a:rPr lang="en-US" sz="1800" b="1" dirty="0" smtClean="0">
                <a:effectLst>
                  <a:outerShdw blurRad="38100" dist="38100" dir="2700000" algn="tl">
                    <a:srgbClr val="000000"/>
                  </a:outerShdw>
                </a:effectLst>
              </a:rPr>
              <a:t>entrepreneurship</a:t>
            </a:r>
            <a:endParaRPr lang="en-US" sz="1800" b="1" dirty="0">
              <a:effectLst>
                <a:outerShdw blurRad="38100" dist="38100" dir="2700000" algn="tl">
                  <a:srgbClr val="000000"/>
                </a:outerShdw>
              </a:effectLst>
            </a:endParaRPr>
          </a:p>
          <a:p>
            <a:pPr>
              <a:lnSpc>
                <a:spcPct val="100000"/>
              </a:lnSpc>
              <a:spcBef>
                <a:spcPct val="0"/>
              </a:spcBef>
              <a:spcAft>
                <a:spcPts val="1200"/>
              </a:spcAft>
              <a:defRPr/>
            </a:pPr>
            <a:r>
              <a:rPr lang="en-US" sz="1800" b="1" dirty="0">
                <a:effectLst>
                  <a:outerShdw blurRad="38100" dist="38100" dir="2700000" algn="tl">
                    <a:srgbClr val="000000"/>
                  </a:outerShdw>
                </a:effectLst>
              </a:rPr>
              <a:t>Open communications supported by an integrated information systems</a:t>
            </a:r>
          </a:p>
          <a:p>
            <a:pPr>
              <a:lnSpc>
                <a:spcPct val="100000"/>
              </a:lnSpc>
              <a:spcBef>
                <a:spcPct val="0"/>
              </a:spcBef>
              <a:spcAft>
                <a:spcPts val="1200"/>
              </a:spcAft>
              <a:defRPr/>
            </a:pPr>
            <a:r>
              <a:rPr lang="en-US" sz="1800" b="1" dirty="0">
                <a:effectLst>
                  <a:outerShdw blurRad="38100" dist="38100" dir="2700000" algn="tl">
                    <a:srgbClr val="000000"/>
                  </a:outerShdw>
                </a:effectLst>
              </a:rPr>
              <a:t>Valuing the ideas of every employee</a:t>
            </a:r>
          </a:p>
          <a:p>
            <a:pPr>
              <a:lnSpc>
                <a:spcPct val="100000"/>
              </a:lnSpc>
              <a:spcBef>
                <a:spcPct val="0"/>
              </a:spcBef>
              <a:spcAft>
                <a:spcPts val="1200"/>
              </a:spcAft>
              <a:defRPr/>
            </a:pPr>
            <a:r>
              <a:rPr lang="en-US" sz="1800" b="1" dirty="0">
                <a:effectLst>
                  <a:outerShdw blurRad="38100" dist="38100" dir="2700000" algn="tl">
                    <a:srgbClr val="000000"/>
                  </a:outerShdw>
                </a:effectLst>
              </a:rPr>
              <a:t>Large rewards for internal entrepreneurs</a:t>
            </a:r>
          </a:p>
          <a:p>
            <a:pPr>
              <a:lnSpc>
                <a:spcPct val="100000"/>
              </a:lnSpc>
              <a:spcBef>
                <a:spcPct val="0"/>
              </a:spcBef>
              <a:spcAft>
                <a:spcPts val="1200"/>
              </a:spcAft>
              <a:defRPr/>
            </a:pPr>
            <a:r>
              <a:rPr lang="en-US" sz="1800" b="1" dirty="0">
                <a:effectLst>
                  <a:outerShdw blurRad="38100" dist="38100" dir="2700000" algn="tl">
                    <a:srgbClr val="000000"/>
                  </a:outerShdw>
                </a:effectLst>
              </a:rPr>
              <a:t>Teamwork and collaboration</a:t>
            </a:r>
          </a:p>
          <a:p>
            <a:pPr>
              <a:lnSpc>
                <a:spcPct val="100000"/>
              </a:lnSpc>
              <a:spcBef>
                <a:spcPct val="0"/>
              </a:spcBef>
              <a:spcAft>
                <a:spcPts val="1200"/>
              </a:spcAft>
              <a:defRPr/>
            </a:pPr>
            <a:r>
              <a:rPr lang="en-US" sz="1800" b="1" dirty="0">
                <a:effectLst>
                  <a:outerShdw blurRad="38100" dist="38100" dir="2700000" algn="tl">
                    <a:srgbClr val="000000"/>
                  </a:outerShdw>
                </a:effectLst>
              </a:rPr>
              <a:t>A flat management hierarchy with decentralized decision making</a:t>
            </a:r>
          </a:p>
          <a:p>
            <a:pPr>
              <a:lnSpc>
                <a:spcPct val="100000"/>
              </a:lnSpc>
              <a:spcBef>
                <a:spcPct val="0"/>
              </a:spcBef>
              <a:spcAft>
                <a:spcPts val="1200"/>
              </a:spcAft>
              <a:defRPr/>
            </a:pPr>
            <a:r>
              <a:rPr lang="en-US" sz="1800" b="1" dirty="0">
                <a:effectLst>
                  <a:outerShdw blurRad="38100" dist="38100" dir="2700000" algn="tl">
                    <a:srgbClr val="000000"/>
                  </a:outerShdw>
                </a:effectLst>
              </a:rPr>
              <a:t>Organizational champions to gather resources</a:t>
            </a:r>
          </a:p>
          <a:p>
            <a:pPr>
              <a:lnSpc>
                <a:spcPct val="100000"/>
              </a:lnSpc>
              <a:spcBef>
                <a:spcPct val="0"/>
              </a:spcBef>
              <a:spcAft>
                <a:spcPts val="1200"/>
              </a:spcAft>
              <a:defRPr/>
            </a:pPr>
            <a:r>
              <a:rPr lang="en-US" sz="1800" b="1" dirty="0">
                <a:effectLst>
                  <a:outerShdw blurRad="38100" dist="38100" dir="2700000" algn="tl">
                    <a:srgbClr val="000000"/>
                  </a:outerShdw>
                </a:effectLst>
              </a:rPr>
              <a:t>Focus on learning </a:t>
            </a:r>
          </a:p>
          <a:p>
            <a:pPr>
              <a:lnSpc>
                <a:spcPct val="100000"/>
              </a:lnSpc>
              <a:spcBef>
                <a:spcPct val="0"/>
              </a:spcBef>
              <a:spcAft>
                <a:spcPts val="1200"/>
              </a:spcAft>
              <a:defRPr/>
            </a:pPr>
            <a:r>
              <a:rPr lang="en-US" sz="1800" b="1" dirty="0">
                <a:effectLst>
                  <a:outerShdw blurRad="38100" dist="38100" dir="2700000" algn="tl">
                    <a:srgbClr val="000000"/>
                  </a:outerShdw>
                </a:effectLst>
              </a:rPr>
              <a:t>Slack resources available to invest in entrepreneurship</a:t>
            </a:r>
          </a:p>
          <a:p>
            <a:pPr>
              <a:lnSpc>
                <a:spcPct val="100000"/>
              </a:lnSpc>
              <a:spcAft>
                <a:spcPts val="1200"/>
              </a:spcAft>
            </a:pPr>
            <a:endParaRPr lang="en-US" sz="1800" b="1" dirty="0"/>
          </a:p>
        </p:txBody>
      </p:sp>
    </p:spTree>
    <p:extLst>
      <p:ext uri="{BB962C8B-B14F-4D97-AF65-F5344CB8AC3E}">
        <p14:creationId xmlns:p14="http://schemas.microsoft.com/office/powerpoint/2010/main" val="1872040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6">
            <a:extLst>
              <a:ext uri="{FF2B5EF4-FFF2-40B4-BE49-F238E27FC236}">
                <a16:creationId xmlns="" xmlns:a16="http://schemas.microsoft.com/office/drawing/2014/main" id="{196DE77D-B709-4379-AD40-8018E575A8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04032" y="3034749"/>
            <a:ext cx="2064143" cy="2604052"/>
          </a:xfrm>
          <a:prstGeom prst="rect">
            <a:avLst/>
          </a:prstGeom>
        </p:spPr>
      </p:pic>
      <p:sp>
        <p:nvSpPr>
          <p:cNvPr id="2" name="Title 1">
            <a:extLst>
              <a:ext uri="{FF2B5EF4-FFF2-40B4-BE49-F238E27FC236}">
                <a16:creationId xmlns="" xmlns:a16="http://schemas.microsoft.com/office/drawing/2014/main" id="{8BD36DFE-C707-4AB4-8FBC-3E07139818C9}"/>
              </a:ext>
            </a:extLst>
          </p:cNvPr>
          <p:cNvSpPr>
            <a:spLocks noGrp="1"/>
          </p:cNvSpPr>
          <p:nvPr>
            <p:ph type="title"/>
          </p:nvPr>
        </p:nvSpPr>
        <p:spPr>
          <a:xfrm>
            <a:off x="2714625" y="352427"/>
            <a:ext cx="8610600" cy="1293028"/>
          </a:xfrm>
        </p:spPr>
        <p:txBody>
          <a:bodyPr>
            <a:normAutofit/>
          </a:bodyPr>
          <a:lstStyle/>
          <a:p>
            <a:pPr algn="ctr"/>
            <a:r>
              <a:rPr lang="en-US" sz="3400" b="1" dirty="0">
                <a:ea typeface="ＭＳ Ｐゴシック" pitchFamily="-107" charset="-128"/>
                <a:cs typeface="ＭＳ Ｐゴシック" pitchFamily="-107" charset="-128"/>
              </a:rPr>
              <a:t>Factors that Discourage Innovation and Entrepreneurship</a:t>
            </a:r>
            <a:endParaRPr lang="en-US" sz="3400" b="1" dirty="0"/>
          </a:p>
        </p:txBody>
      </p:sp>
      <p:sp>
        <p:nvSpPr>
          <p:cNvPr id="3" name="Content Placeholder 2">
            <a:extLst>
              <a:ext uri="{FF2B5EF4-FFF2-40B4-BE49-F238E27FC236}">
                <a16:creationId xmlns="" xmlns:a16="http://schemas.microsoft.com/office/drawing/2014/main" id="{ED38E0FE-4E55-4668-A87D-914C03BFB8FD}"/>
              </a:ext>
            </a:extLst>
          </p:cNvPr>
          <p:cNvSpPr>
            <a:spLocks noGrp="1"/>
          </p:cNvSpPr>
          <p:nvPr>
            <p:ph idx="1"/>
          </p:nvPr>
        </p:nvSpPr>
        <p:spPr>
          <a:xfrm>
            <a:off x="1019175" y="1895477"/>
            <a:ext cx="9346807" cy="4410074"/>
          </a:xfrm>
        </p:spPr>
        <p:txBody>
          <a:bodyPr>
            <a:normAutofit/>
          </a:bodyPr>
          <a:lstStyle/>
          <a:p>
            <a:pPr>
              <a:lnSpc>
                <a:spcPct val="100000"/>
              </a:lnSpc>
              <a:spcBef>
                <a:spcPts val="300"/>
              </a:spcBef>
              <a:spcAft>
                <a:spcPts val="600"/>
              </a:spcAft>
              <a:buFont typeface="Courier New" panose="02070309020205020404" pitchFamily="49" charset="0"/>
              <a:buChar char="o"/>
              <a:defRPr/>
            </a:pPr>
            <a:r>
              <a:rPr lang="en-US" sz="2400" b="1" dirty="0">
                <a:effectLst>
                  <a:outerShdw blurRad="38100" dist="38100" dir="2700000" algn="tl">
                    <a:srgbClr val="000000"/>
                  </a:outerShdw>
                </a:effectLst>
              </a:rPr>
              <a:t>Strategic direction that emphasizes financial returns or operating efficiency</a:t>
            </a:r>
          </a:p>
          <a:p>
            <a:pPr>
              <a:lnSpc>
                <a:spcPct val="100000"/>
              </a:lnSpc>
              <a:spcBef>
                <a:spcPts val="300"/>
              </a:spcBef>
              <a:spcAft>
                <a:spcPts val="600"/>
              </a:spcAft>
              <a:buFont typeface="Courier New" panose="02070309020205020404" pitchFamily="49" charset="0"/>
              <a:buChar char="o"/>
              <a:defRPr/>
            </a:pPr>
            <a:r>
              <a:rPr lang="en-US" sz="2400" b="1" dirty="0">
                <a:effectLst>
                  <a:outerShdw blurRad="38100" dist="38100" dir="2700000" algn="tl">
                    <a:srgbClr val="000000"/>
                  </a:outerShdw>
                </a:effectLst>
              </a:rPr>
              <a:t>Culture that rewards conformance and discourages novel ideas</a:t>
            </a:r>
          </a:p>
          <a:p>
            <a:pPr>
              <a:lnSpc>
                <a:spcPct val="100000"/>
              </a:lnSpc>
              <a:spcBef>
                <a:spcPts val="300"/>
              </a:spcBef>
              <a:spcAft>
                <a:spcPts val="600"/>
              </a:spcAft>
              <a:buFont typeface="Courier New" panose="02070309020205020404" pitchFamily="49" charset="0"/>
              <a:buChar char="o"/>
              <a:defRPr/>
            </a:pPr>
            <a:r>
              <a:rPr lang="en-US" sz="2400" b="1" dirty="0">
                <a:effectLst>
                  <a:outerShdw blurRad="38100" dist="38100" dir="2700000" algn="tl">
                    <a:srgbClr val="000000"/>
                  </a:outerShdw>
                </a:effectLst>
              </a:rPr>
              <a:t>Top management that encourages maintaining the status quo</a:t>
            </a:r>
          </a:p>
          <a:p>
            <a:pPr>
              <a:lnSpc>
                <a:spcPct val="100000"/>
              </a:lnSpc>
              <a:spcBef>
                <a:spcPts val="300"/>
              </a:spcBef>
              <a:spcAft>
                <a:spcPts val="600"/>
              </a:spcAft>
              <a:buFont typeface="Courier New" panose="02070309020205020404" pitchFamily="49" charset="0"/>
              <a:buChar char="o"/>
              <a:defRPr/>
            </a:pPr>
            <a:r>
              <a:rPr lang="en-US" sz="2400" b="1" dirty="0">
                <a:effectLst>
                  <a:outerShdw blurRad="38100" dist="38100" dir="2700000" algn="tl">
                    <a:srgbClr val="000000"/>
                  </a:outerShdw>
                </a:effectLst>
              </a:rPr>
              <a:t>Closed door offices and disorganized and ineffective information  system.</a:t>
            </a:r>
          </a:p>
          <a:p>
            <a:pPr>
              <a:lnSpc>
                <a:spcPct val="100000"/>
              </a:lnSpc>
              <a:spcBef>
                <a:spcPts val="300"/>
              </a:spcBef>
              <a:spcAft>
                <a:spcPts val="600"/>
              </a:spcAft>
              <a:buFont typeface="Courier New" panose="02070309020205020404" pitchFamily="49" charset="0"/>
              <a:buChar char="o"/>
              <a:defRPr/>
            </a:pPr>
            <a:r>
              <a:rPr lang="en-US" sz="2400" b="1" dirty="0">
                <a:effectLst>
                  <a:outerShdw blurRad="38100" dist="38100" dir="2700000" algn="tl">
                    <a:srgbClr val="000000"/>
                  </a:outerShdw>
                </a:effectLst>
              </a:rPr>
              <a:t>Attention given mostly to researchers or managers</a:t>
            </a:r>
          </a:p>
          <a:p>
            <a:pPr>
              <a:lnSpc>
                <a:spcPct val="100000"/>
              </a:lnSpc>
              <a:spcBef>
                <a:spcPts val="300"/>
              </a:spcBef>
              <a:spcAft>
                <a:spcPts val="600"/>
              </a:spcAft>
              <a:buFont typeface="Courier New" panose="02070309020205020404" pitchFamily="49" charset="0"/>
              <a:buChar char="o"/>
              <a:defRPr/>
            </a:pPr>
            <a:r>
              <a:rPr lang="en-US" sz="2400" b="1" dirty="0">
                <a:effectLst>
                  <a:outerShdw blurRad="38100" dist="38100" dir="2700000" algn="tl">
                    <a:srgbClr val="000000"/>
                  </a:outerShdw>
                </a:effectLst>
              </a:rPr>
              <a:t>Harsh penalties for failures</a:t>
            </a:r>
          </a:p>
          <a:p>
            <a:pPr>
              <a:spcBef>
                <a:spcPts val="300"/>
              </a:spcBef>
            </a:pPr>
            <a:endParaRPr lang="en-US" sz="1800" dirty="0"/>
          </a:p>
        </p:txBody>
      </p:sp>
    </p:spTree>
    <p:extLst>
      <p:ext uri="{BB962C8B-B14F-4D97-AF65-F5344CB8AC3E}">
        <p14:creationId xmlns:p14="http://schemas.microsoft.com/office/powerpoint/2010/main" val="184162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ounded Rectangle 14">
            <a:extLst>
              <a:ext uri="{FF2B5EF4-FFF2-40B4-BE49-F238E27FC236}">
                <a16:creationId xmlns="" xmlns:a16="http://schemas.microsoft.com/office/drawing/2014/main" id="{843DD86A-8FAA-443F-9211-42A2AE8A790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11">
            <a:extLst>
              <a:ext uri="{FF2B5EF4-FFF2-40B4-BE49-F238E27FC236}">
                <a16:creationId xmlns="" xmlns:a16="http://schemas.microsoft.com/office/drawing/2014/main" id="{C2A13AAE-18EB-4BDF-BAF7-F2F97B8D00D6}"/>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13" descr="A picture containing indoor, sitting&#10;&#10;Description generated with high confidence">
            <a:extLst>
              <a:ext uri="{FF2B5EF4-FFF2-40B4-BE49-F238E27FC236}">
                <a16:creationId xmlns="" xmlns:a16="http://schemas.microsoft.com/office/drawing/2014/main" id="{0F5C1B21-B0DB-4206-99EE-C13D67038B93}"/>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47" name="Picture 15" descr="A picture containing sitting&#10;&#10;Description generated with high confidence">
            <a:extLst>
              <a:ext uri="{FF2B5EF4-FFF2-40B4-BE49-F238E27FC236}">
                <a16:creationId xmlns="" xmlns:a16="http://schemas.microsoft.com/office/drawing/2014/main" id="{49261589-06E9-4B7C-A8F1-26648507B77B}"/>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 xmlns:a16="http://schemas.microsoft.com/office/drawing/2014/main" id="{C52D906A-0AF9-43A2-91DC-CD024258496E}"/>
              </a:ext>
            </a:extLst>
          </p:cNvPr>
          <p:cNvSpPr>
            <a:spLocks noGrp="1"/>
          </p:cNvSpPr>
          <p:nvPr>
            <p:ph type="title"/>
          </p:nvPr>
        </p:nvSpPr>
        <p:spPr>
          <a:xfrm>
            <a:off x="281355" y="1066163"/>
            <a:ext cx="3991708" cy="2767283"/>
          </a:xfrm>
        </p:spPr>
        <p:txBody>
          <a:bodyPr>
            <a:normAutofit/>
          </a:bodyPr>
          <a:lstStyle/>
          <a:p>
            <a:pPr algn="ctr"/>
            <a:r>
              <a:rPr lang="en-US" altLang="en-US" b="1" dirty="0">
                <a:solidFill>
                  <a:schemeClr val="bg1"/>
                </a:solidFill>
                <a:ea typeface="ＭＳ Ｐゴシック" panose="020B0600070205080204" pitchFamily="34" charset="-128"/>
              </a:rPr>
              <a:t>Business-Level Strategies</a:t>
            </a:r>
            <a:endParaRPr lang="en-US" b="1" dirty="0">
              <a:solidFill>
                <a:schemeClr val="bg1"/>
              </a:solidFill>
            </a:endParaRPr>
          </a:p>
        </p:txBody>
      </p:sp>
      <p:graphicFrame>
        <p:nvGraphicFramePr>
          <p:cNvPr id="48" name="Content Placeholder 2">
            <a:extLst>
              <a:ext uri="{FF2B5EF4-FFF2-40B4-BE49-F238E27FC236}">
                <a16:creationId xmlns="" xmlns:a16="http://schemas.microsoft.com/office/drawing/2014/main" id="{0CE49FE9-5E36-4EC9-9F79-719DFFD85E52}"/>
              </a:ext>
            </a:extLst>
          </p:cNvPr>
          <p:cNvGraphicFramePr>
            <a:graphicFrameLocks noGrp="1"/>
          </p:cNvGraphicFramePr>
          <p:nvPr>
            <p:ph idx="1"/>
            <p:extLst>
              <p:ext uri="{D42A27DB-BD31-4B8C-83A1-F6EECF244321}">
                <p14:modId xmlns:p14="http://schemas.microsoft.com/office/powerpoint/2010/main" val="1786582161"/>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50549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6">
            <a:extLst>
              <a:ext uri="{FF2B5EF4-FFF2-40B4-BE49-F238E27FC236}">
                <a16:creationId xmlns="" xmlns:a16="http://schemas.microsoft.com/office/drawing/2014/main" id="{196DE77D-B709-4379-AD40-8018E575A8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04032" y="3034749"/>
            <a:ext cx="2064143" cy="2604052"/>
          </a:xfrm>
          <a:prstGeom prst="rect">
            <a:avLst/>
          </a:prstGeom>
        </p:spPr>
      </p:pic>
      <p:sp>
        <p:nvSpPr>
          <p:cNvPr id="2" name="Title 1">
            <a:extLst>
              <a:ext uri="{FF2B5EF4-FFF2-40B4-BE49-F238E27FC236}">
                <a16:creationId xmlns="" xmlns:a16="http://schemas.microsoft.com/office/drawing/2014/main" id="{8BD36DFE-C707-4AB4-8FBC-3E07139818C9}"/>
              </a:ext>
            </a:extLst>
          </p:cNvPr>
          <p:cNvSpPr>
            <a:spLocks noGrp="1"/>
          </p:cNvSpPr>
          <p:nvPr>
            <p:ph type="title"/>
          </p:nvPr>
        </p:nvSpPr>
        <p:spPr>
          <a:xfrm>
            <a:off x="2647950" y="540134"/>
            <a:ext cx="8610600" cy="1590673"/>
          </a:xfrm>
        </p:spPr>
        <p:txBody>
          <a:bodyPr>
            <a:normAutofit fontScale="90000"/>
          </a:bodyPr>
          <a:lstStyle/>
          <a:p>
            <a:pPr algn="ctr"/>
            <a:r>
              <a:rPr lang="en-US" sz="3400" b="1" dirty="0">
                <a:ea typeface="ＭＳ Ｐゴシック" pitchFamily="-107" charset="-128"/>
                <a:cs typeface="ＭＳ Ｐゴシック" pitchFamily="-107" charset="-128"/>
              </a:rPr>
              <a:t>Factors that Discourage Innovation and </a:t>
            </a:r>
            <a:r>
              <a:rPr lang="en-US" sz="3400" b="1" dirty="0" smtClean="0">
                <a:ea typeface="ＭＳ Ｐゴシック" pitchFamily="-107" charset="-128"/>
                <a:cs typeface="ＭＳ Ｐゴシック" pitchFamily="-107" charset="-128"/>
              </a:rPr>
              <a:t>Entrepreneurship 									                       </a:t>
            </a:r>
            <a:r>
              <a:rPr lang="en-US" sz="2400" b="1" dirty="0" smtClean="0">
                <a:ea typeface="ＭＳ Ｐゴシック" pitchFamily="-107" charset="-128"/>
                <a:cs typeface="ＭＳ Ｐゴシック" pitchFamily="-107" charset="-128"/>
              </a:rPr>
              <a:t>(</a:t>
            </a:r>
            <a:r>
              <a:rPr lang="en-US" sz="2400" b="1" dirty="0" err="1">
                <a:ea typeface="ＭＳ Ｐゴシック" pitchFamily="-107" charset="-128"/>
                <a:cs typeface="ＭＳ Ｐゴシック" pitchFamily="-107" charset="-128"/>
              </a:rPr>
              <a:t>Cont</a:t>
            </a:r>
            <a:r>
              <a:rPr lang="en-US" sz="2400" b="1" dirty="0" smtClean="0">
                <a:ea typeface="ＭＳ Ｐゴシック" pitchFamily="-107" charset="-128"/>
                <a:cs typeface="ＭＳ Ｐゴシック" pitchFamily="-107" charset="-128"/>
              </a:rPr>
              <a:t>,)</a:t>
            </a:r>
            <a:endParaRPr lang="en-US" sz="2400" b="1" dirty="0"/>
          </a:p>
        </p:txBody>
      </p:sp>
      <p:sp>
        <p:nvSpPr>
          <p:cNvPr id="3" name="Content Placeholder 2">
            <a:extLst>
              <a:ext uri="{FF2B5EF4-FFF2-40B4-BE49-F238E27FC236}">
                <a16:creationId xmlns="" xmlns:a16="http://schemas.microsoft.com/office/drawing/2014/main" id="{ED38E0FE-4E55-4668-A87D-914C03BFB8FD}"/>
              </a:ext>
            </a:extLst>
          </p:cNvPr>
          <p:cNvSpPr>
            <a:spLocks noGrp="1"/>
          </p:cNvSpPr>
          <p:nvPr>
            <p:ph idx="1"/>
          </p:nvPr>
        </p:nvSpPr>
        <p:spPr>
          <a:xfrm>
            <a:off x="781050" y="2817538"/>
            <a:ext cx="9346807" cy="4410074"/>
          </a:xfrm>
        </p:spPr>
        <p:txBody>
          <a:bodyPr>
            <a:normAutofit/>
          </a:bodyPr>
          <a:lstStyle/>
          <a:p>
            <a:pPr>
              <a:lnSpc>
                <a:spcPct val="100000"/>
              </a:lnSpc>
              <a:spcBef>
                <a:spcPts val="300"/>
              </a:spcBef>
              <a:spcAft>
                <a:spcPts val="600"/>
              </a:spcAft>
              <a:buFont typeface="Courier New" panose="02070309020205020404" pitchFamily="49" charset="0"/>
              <a:buChar char="o"/>
              <a:defRPr/>
            </a:pPr>
            <a:r>
              <a:rPr lang="en-US" sz="2400" b="1" dirty="0" smtClean="0">
                <a:effectLst>
                  <a:outerShdw blurRad="38100" dist="38100" dir="2700000" algn="tl">
                    <a:srgbClr val="000000"/>
                  </a:outerShdw>
                </a:effectLst>
              </a:rPr>
              <a:t>Authoritarian </a:t>
            </a:r>
            <a:r>
              <a:rPr lang="en-US" sz="2400" b="1" dirty="0">
                <a:effectLst>
                  <a:outerShdw blurRad="38100" dist="38100" dir="2700000" algn="tl">
                    <a:srgbClr val="000000"/>
                  </a:outerShdw>
                </a:effectLst>
              </a:rPr>
              <a:t>leadership</a:t>
            </a:r>
          </a:p>
          <a:p>
            <a:pPr>
              <a:lnSpc>
                <a:spcPct val="100000"/>
              </a:lnSpc>
              <a:spcBef>
                <a:spcPts val="300"/>
              </a:spcBef>
              <a:spcAft>
                <a:spcPts val="600"/>
              </a:spcAft>
              <a:buFont typeface="Courier New" panose="02070309020205020404" pitchFamily="49" charset="0"/>
              <a:buChar char="o"/>
              <a:defRPr/>
            </a:pPr>
            <a:r>
              <a:rPr lang="en-US" sz="2400" b="1" dirty="0">
                <a:effectLst>
                  <a:outerShdw blurRad="38100" dist="38100" dir="2700000" algn="tl">
                    <a:srgbClr val="000000"/>
                  </a:outerShdw>
                </a:effectLst>
              </a:rPr>
              <a:t> A tall hierarchy - a lot of bureaucratic red tape and many approval levels</a:t>
            </a:r>
          </a:p>
          <a:p>
            <a:pPr>
              <a:lnSpc>
                <a:spcPct val="100000"/>
              </a:lnSpc>
              <a:spcBef>
                <a:spcPts val="300"/>
              </a:spcBef>
              <a:spcAft>
                <a:spcPts val="600"/>
              </a:spcAft>
              <a:buFont typeface="Courier New" panose="02070309020205020404" pitchFamily="49" charset="0"/>
              <a:buChar char="o"/>
              <a:defRPr/>
            </a:pPr>
            <a:r>
              <a:rPr lang="en-US" sz="2400" b="1" dirty="0">
                <a:effectLst>
                  <a:outerShdw blurRad="38100" dist="38100" dir="2700000" algn="tl">
                    <a:srgbClr val="000000"/>
                  </a:outerShdw>
                </a:effectLst>
              </a:rPr>
              <a:t>Approval process that makes it difficult to gather new resources</a:t>
            </a:r>
          </a:p>
          <a:p>
            <a:pPr>
              <a:lnSpc>
                <a:spcPct val="100000"/>
              </a:lnSpc>
              <a:spcBef>
                <a:spcPts val="300"/>
              </a:spcBef>
              <a:spcAft>
                <a:spcPts val="600"/>
              </a:spcAft>
              <a:buFont typeface="Courier New" panose="02070309020205020404" pitchFamily="49" charset="0"/>
              <a:buChar char="o"/>
              <a:defRPr/>
            </a:pPr>
            <a:r>
              <a:rPr lang="en-US" sz="2400" b="1" dirty="0">
                <a:effectLst>
                  <a:outerShdw blurRad="38100" dist="38100" dir="2700000" algn="tl">
                    <a:srgbClr val="000000"/>
                  </a:outerShdw>
                </a:effectLst>
              </a:rPr>
              <a:t>Exclusive emphasis on measurable outcomes</a:t>
            </a:r>
          </a:p>
          <a:p>
            <a:pPr>
              <a:lnSpc>
                <a:spcPct val="100000"/>
              </a:lnSpc>
              <a:spcBef>
                <a:spcPts val="300"/>
              </a:spcBef>
              <a:spcAft>
                <a:spcPts val="600"/>
              </a:spcAft>
              <a:buFont typeface="Courier New" panose="02070309020205020404" pitchFamily="49" charset="0"/>
              <a:buChar char="o"/>
              <a:defRPr/>
            </a:pPr>
            <a:r>
              <a:rPr lang="en-US" sz="2400" b="1" dirty="0">
                <a:effectLst>
                  <a:outerShdw blurRad="38100" dist="38100" dir="2700000" algn="tl">
                    <a:srgbClr val="000000"/>
                  </a:outerShdw>
                </a:effectLst>
              </a:rPr>
              <a:t>Tight finances (high debt, few liquid assets)</a:t>
            </a:r>
          </a:p>
          <a:p>
            <a:pPr>
              <a:spcBef>
                <a:spcPts val="300"/>
              </a:spcBef>
              <a:buFont typeface="Courier New" panose="02070309020205020404" pitchFamily="49" charset="0"/>
              <a:buChar char="o"/>
            </a:pPr>
            <a:endParaRPr lang="en-US" sz="1800" dirty="0"/>
          </a:p>
        </p:txBody>
      </p:sp>
    </p:spTree>
    <p:extLst>
      <p:ext uri="{BB962C8B-B14F-4D97-AF65-F5344CB8AC3E}">
        <p14:creationId xmlns:p14="http://schemas.microsoft.com/office/powerpoint/2010/main" val="4124159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24C41CF4-4A13-4AA9-9300-CB7A2E37C86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cxnSp>
        <p:nvCxnSpPr>
          <p:cNvPr id="10" name="Straight Connector 9">
            <a:extLst>
              <a:ext uri="{FF2B5EF4-FFF2-40B4-BE49-F238E27FC236}">
                <a16:creationId xmlns="" xmlns:a16="http://schemas.microsoft.com/office/drawing/2014/main" id="{7A77B115-9FF3-46AE-AE08-826DEB9A6246}"/>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F18E1982-5AEB-46DF-A055-15138C192235}"/>
              </a:ext>
            </a:extLst>
          </p:cNvPr>
          <p:cNvSpPr>
            <a:spLocks noGrp="1"/>
          </p:cNvSpPr>
          <p:nvPr>
            <p:ph type="title"/>
          </p:nvPr>
        </p:nvSpPr>
        <p:spPr>
          <a:xfrm>
            <a:off x="683609" y="764372"/>
            <a:ext cx="3173688" cy="5216013"/>
          </a:xfrm>
        </p:spPr>
        <p:txBody>
          <a:bodyPr>
            <a:normAutofit/>
          </a:bodyPr>
          <a:lstStyle/>
          <a:p>
            <a:pPr algn="ctr"/>
            <a:r>
              <a:rPr lang="en-US" b="1" dirty="0">
                <a:ea typeface="ＭＳ Ｐゴシック" pitchFamily="-107" charset="-128"/>
                <a:cs typeface="ＭＳ Ｐゴシック" pitchFamily="-107" charset="-128"/>
              </a:rPr>
              <a:t>Strategic Control System</a:t>
            </a:r>
            <a:endParaRPr lang="en-US" b="1" dirty="0"/>
          </a:p>
        </p:txBody>
      </p:sp>
      <p:sp>
        <p:nvSpPr>
          <p:cNvPr id="3" name="Content Placeholder 2">
            <a:extLst>
              <a:ext uri="{FF2B5EF4-FFF2-40B4-BE49-F238E27FC236}">
                <a16:creationId xmlns="" xmlns:a16="http://schemas.microsoft.com/office/drawing/2014/main" id="{484BB3E8-0E69-4AD4-8480-FFED43D39F8C}"/>
              </a:ext>
            </a:extLst>
          </p:cNvPr>
          <p:cNvSpPr>
            <a:spLocks noGrp="1"/>
          </p:cNvSpPr>
          <p:nvPr>
            <p:ph idx="1"/>
          </p:nvPr>
        </p:nvSpPr>
        <p:spPr>
          <a:xfrm>
            <a:off x="4370138" y="764372"/>
            <a:ext cx="7086600" cy="5216013"/>
          </a:xfrm>
        </p:spPr>
        <p:txBody>
          <a:bodyPr anchor="t">
            <a:normAutofit/>
          </a:bodyPr>
          <a:lstStyle/>
          <a:p>
            <a:pPr algn="ctr">
              <a:buFontTx/>
              <a:buNone/>
              <a:defRPr/>
            </a:pPr>
            <a:r>
              <a:rPr lang="en-US" sz="3200" b="1" dirty="0">
                <a:effectLst>
                  <a:outerShdw blurRad="38100" dist="38100" dir="2700000" algn="tl">
                    <a:srgbClr val="000000"/>
                  </a:outerShdw>
                </a:effectLst>
                <a:ea typeface="ＭＳ Ｐゴシック" pitchFamily="34" charset="-128"/>
              </a:rPr>
              <a:t>A system to support </a:t>
            </a:r>
            <a:endParaRPr lang="en-US" sz="3200" b="1" dirty="0" smtClean="0">
              <a:effectLst>
                <a:outerShdw blurRad="38100" dist="38100" dir="2700000" algn="tl">
                  <a:srgbClr val="000000"/>
                </a:outerShdw>
              </a:effectLst>
              <a:ea typeface="ＭＳ Ｐゴシック" pitchFamily="34" charset="-128"/>
            </a:endParaRPr>
          </a:p>
          <a:p>
            <a:pPr algn="ctr">
              <a:buFontTx/>
              <a:buNone/>
              <a:defRPr/>
            </a:pPr>
            <a:r>
              <a:rPr lang="en-US" sz="3200" b="1" dirty="0" smtClean="0">
                <a:effectLst>
                  <a:outerShdw blurRad="38100" dist="38100" dir="2700000" algn="tl">
                    <a:srgbClr val="000000"/>
                  </a:outerShdw>
                </a:effectLst>
                <a:ea typeface="ＭＳ Ｐゴシック" pitchFamily="34" charset="-128"/>
              </a:rPr>
              <a:t>managers in…. </a:t>
            </a:r>
          </a:p>
          <a:p>
            <a:pPr algn="ctr">
              <a:buFontTx/>
              <a:buNone/>
              <a:defRPr/>
            </a:pPr>
            <a:endParaRPr lang="en-US" sz="2000" b="1" dirty="0" smtClean="0">
              <a:effectLst>
                <a:outerShdw blurRad="38100" dist="38100" dir="2700000" algn="tl">
                  <a:srgbClr val="000000"/>
                </a:outerShdw>
              </a:effectLst>
              <a:ea typeface="ＭＳ Ｐゴシック" pitchFamily="34" charset="-128"/>
            </a:endParaRPr>
          </a:p>
          <a:p>
            <a:pPr>
              <a:defRPr/>
            </a:pPr>
            <a:r>
              <a:rPr lang="en-US" sz="2800" b="1" dirty="0">
                <a:effectLst>
                  <a:outerShdw blurRad="38100" dist="38100" dir="2700000" algn="tl">
                    <a:srgbClr val="000000"/>
                  </a:outerShdw>
                </a:effectLst>
                <a:ea typeface="ＭＳ Ｐゴシック" pitchFamily="34" charset="-128"/>
              </a:rPr>
              <a:t>A</a:t>
            </a:r>
            <a:r>
              <a:rPr lang="en-US" sz="2800" b="1" dirty="0" smtClean="0">
                <a:effectLst>
                  <a:outerShdw blurRad="38100" dist="38100" dir="2700000" algn="tl">
                    <a:srgbClr val="000000"/>
                  </a:outerShdw>
                </a:effectLst>
                <a:ea typeface="ＭＳ Ｐゴシック" pitchFamily="34" charset="-128"/>
              </a:rPr>
              <a:t>ssessing </a:t>
            </a:r>
            <a:r>
              <a:rPr lang="en-US" sz="2800" b="1" dirty="0">
                <a:effectLst>
                  <a:outerShdw blurRad="38100" dist="38100" dir="2700000" algn="tl">
                    <a:srgbClr val="000000"/>
                  </a:outerShdw>
                </a:effectLst>
                <a:ea typeface="ＭＳ Ｐゴシック" pitchFamily="34" charset="-128"/>
              </a:rPr>
              <a:t>whether the organization’s strategy is accomplishing goals as </a:t>
            </a:r>
            <a:r>
              <a:rPr lang="en-US" sz="2800" b="1" dirty="0" smtClean="0">
                <a:effectLst>
                  <a:outerShdw blurRad="38100" dist="38100" dir="2700000" algn="tl">
                    <a:srgbClr val="000000"/>
                  </a:outerShdw>
                </a:effectLst>
                <a:ea typeface="ＭＳ Ｐゴシック" pitchFamily="34" charset="-128"/>
              </a:rPr>
              <a:t>intended</a:t>
            </a:r>
          </a:p>
          <a:p>
            <a:pPr marL="0" indent="0">
              <a:buNone/>
              <a:defRPr/>
            </a:pPr>
            <a:endParaRPr lang="en-US" sz="2800" b="1" dirty="0">
              <a:effectLst>
                <a:outerShdw blurRad="38100" dist="38100" dir="2700000" algn="tl">
                  <a:srgbClr val="000000"/>
                </a:outerShdw>
              </a:effectLst>
              <a:ea typeface="ＭＳ Ｐゴシック" pitchFamily="34" charset="-128"/>
            </a:endParaRPr>
          </a:p>
          <a:p>
            <a:pPr>
              <a:defRPr/>
            </a:pPr>
            <a:r>
              <a:rPr lang="en-US" sz="2800" b="1" dirty="0">
                <a:effectLst>
                  <a:outerShdw blurRad="38100" dist="38100" dir="2700000" algn="tl">
                    <a:srgbClr val="000000"/>
                  </a:outerShdw>
                </a:effectLst>
                <a:ea typeface="ＭＳ Ｐゴシック" pitchFamily="34" charset="-128"/>
              </a:rPr>
              <a:t> </a:t>
            </a:r>
            <a:r>
              <a:rPr lang="en-US" sz="2800" b="1" dirty="0" smtClean="0">
                <a:effectLst>
                  <a:outerShdw blurRad="38100" dist="38100" dir="2700000" algn="tl">
                    <a:srgbClr val="000000"/>
                  </a:outerShdw>
                </a:effectLst>
                <a:ea typeface="ＭＳ Ｐゴシック" pitchFamily="34" charset="-128"/>
              </a:rPr>
              <a:t> Identifying </a:t>
            </a:r>
            <a:r>
              <a:rPr lang="en-US" sz="2800" b="1" dirty="0">
                <a:effectLst>
                  <a:outerShdw blurRad="38100" dist="38100" dir="2700000" algn="tl">
                    <a:srgbClr val="000000"/>
                  </a:outerShdw>
                </a:effectLst>
                <a:ea typeface="ＭＳ Ｐゴシック" pitchFamily="34" charset="-128"/>
              </a:rPr>
              <a:t>areas needing attention</a:t>
            </a:r>
          </a:p>
          <a:p>
            <a:endParaRPr lang="en-US" sz="2800" dirty="0"/>
          </a:p>
        </p:txBody>
      </p:sp>
    </p:spTree>
    <p:extLst>
      <p:ext uri="{BB962C8B-B14F-4D97-AF65-F5344CB8AC3E}">
        <p14:creationId xmlns:p14="http://schemas.microsoft.com/office/powerpoint/2010/main" val="3330189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FAEB07-59FA-4B62-A083-7466409704BA}"/>
              </a:ext>
            </a:extLst>
          </p:cNvPr>
          <p:cNvSpPr>
            <a:spLocks noGrp="1"/>
          </p:cNvSpPr>
          <p:nvPr>
            <p:ph type="title"/>
          </p:nvPr>
        </p:nvSpPr>
        <p:spPr>
          <a:xfrm>
            <a:off x="3384306" y="378245"/>
            <a:ext cx="8610600" cy="1293028"/>
          </a:xfrm>
        </p:spPr>
        <p:txBody>
          <a:bodyPr/>
          <a:lstStyle/>
          <a:p>
            <a:pPr algn="l"/>
            <a:r>
              <a:rPr lang="en-US" b="1" dirty="0">
                <a:solidFill>
                  <a:srgbClr val="FFFFFF"/>
                </a:solidFill>
                <a:ea typeface="ＭＳ Ｐゴシック" pitchFamily="-107" charset="-128"/>
                <a:cs typeface="ＭＳ Ｐゴシック" pitchFamily="-107" charset="-128"/>
              </a:rPr>
              <a:t>Types of Control</a:t>
            </a:r>
            <a:endParaRPr lang="en-US" b="1" dirty="0"/>
          </a:p>
        </p:txBody>
      </p:sp>
      <p:sp>
        <p:nvSpPr>
          <p:cNvPr id="3" name="Content Placeholder 2">
            <a:extLst>
              <a:ext uri="{FF2B5EF4-FFF2-40B4-BE49-F238E27FC236}">
                <a16:creationId xmlns="" xmlns:a16="http://schemas.microsoft.com/office/drawing/2014/main" id="{A5254F9A-3FDA-4F2B-B3E5-E66D8C48D770}"/>
              </a:ext>
            </a:extLst>
          </p:cNvPr>
          <p:cNvSpPr>
            <a:spLocks noGrp="1"/>
          </p:cNvSpPr>
          <p:nvPr>
            <p:ph idx="1"/>
          </p:nvPr>
        </p:nvSpPr>
        <p:spPr>
          <a:xfrm>
            <a:off x="581025" y="1889760"/>
            <a:ext cx="10820400" cy="4024125"/>
          </a:xfrm>
        </p:spPr>
        <p:txBody>
          <a:bodyPr/>
          <a:lstStyle/>
          <a:p>
            <a:pPr>
              <a:lnSpc>
                <a:spcPct val="120000"/>
              </a:lnSpc>
              <a:buFont typeface="Courier New" panose="02070309020205020404" pitchFamily="49" charset="0"/>
              <a:buChar char="o"/>
              <a:defRPr/>
            </a:pPr>
            <a:r>
              <a:rPr lang="en-US" sz="2400" b="1" i="1" dirty="0">
                <a:solidFill>
                  <a:srgbClr val="FFFFFF"/>
                </a:solidFill>
                <a:ea typeface="ＭＳ Ｐゴシック" pitchFamily="34" charset="-128"/>
              </a:rPr>
              <a:t>Feedback</a:t>
            </a:r>
            <a:r>
              <a:rPr lang="en-US" sz="2400" b="1" dirty="0">
                <a:solidFill>
                  <a:srgbClr val="FFFFFF"/>
                </a:solidFill>
                <a:ea typeface="ＭＳ Ｐゴシック" pitchFamily="34" charset="-128"/>
              </a:rPr>
              <a:t> </a:t>
            </a:r>
            <a:r>
              <a:rPr lang="en-US" b="1" dirty="0">
                <a:solidFill>
                  <a:srgbClr val="FFFFFF"/>
                </a:solidFill>
                <a:ea typeface="ＭＳ Ｐゴシック" pitchFamily="34" charset="-128"/>
              </a:rPr>
              <a:t>- </a:t>
            </a:r>
            <a:r>
              <a:rPr lang="en-US" b="1" dirty="0">
                <a:ea typeface="ＭＳ Ｐゴシック" pitchFamily="34" charset="-128"/>
              </a:rPr>
              <a:t>Provides managers with performance information so that they can make adjustments if </a:t>
            </a:r>
            <a:r>
              <a:rPr lang="en-US" b="1" dirty="0" smtClean="0">
                <a:ea typeface="ＭＳ Ｐゴシック" pitchFamily="34" charset="-128"/>
              </a:rPr>
              <a:t>necessary</a:t>
            </a:r>
          </a:p>
          <a:p>
            <a:pPr>
              <a:lnSpc>
                <a:spcPct val="120000"/>
              </a:lnSpc>
              <a:buFont typeface="Courier New" panose="02070309020205020404" pitchFamily="49" charset="0"/>
              <a:buChar char="o"/>
              <a:defRPr/>
            </a:pPr>
            <a:endParaRPr lang="en-US" b="1" dirty="0">
              <a:ea typeface="ＭＳ Ｐゴシック" pitchFamily="34" charset="-128"/>
            </a:endParaRPr>
          </a:p>
          <a:p>
            <a:pPr>
              <a:lnSpc>
                <a:spcPct val="120000"/>
              </a:lnSpc>
              <a:buFont typeface="Courier New" panose="02070309020205020404" pitchFamily="49" charset="0"/>
              <a:buChar char="o"/>
              <a:defRPr/>
            </a:pPr>
            <a:r>
              <a:rPr lang="en-US" sz="2400" b="1" i="1" dirty="0">
                <a:solidFill>
                  <a:srgbClr val="FFFFFF"/>
                </a:solidFill>
                <a:ea typeface="ＭＳ Ｐゴシック" pitchFamily="34" charset="-128"/>
              </a:rPr>
              <a:t>Concurrent</a:t>
            </a:r>
            <a:r>
              <a:rPr lang="en-US" sz="2400" b="1" dirty="0">
                <a:solidFill>
                  <a:srgbClr val="FFFFFF"/>
                </a:solidFill>
                <a:ea typeface="ＭＳ Ｐゴシック" pitchFamily="34" charset="-128"/>
              </a:rPr>
              <a:t> </a:t>
            </a:r>
            <a:r>
              <a:rPr lang="en-US" b="1" dirty="0">
                <a:solidFill>
                  <a:srgbClr val="FFFFFF"/>
                </a:solidFill>
                <a:ea typeface="ＭＳ Ｐゴシック" pitchFamily="34" charset="-128"/>
              </a:rPr>
              <a:t>- </a:t>
            </a:r>
            <a:r>
              <a:rPr lang="en-US" b="1" dirty="0">
                <a:ea typeface="ＭＳ Ｐゴシック" pitchFamily="34" charset="-128"/>
              </a:rPr>
              <a:t>Provides real-time information used to control organizational </a:t>
            </a:r>
            <a:r>
              <a:rPr lang="en-US" b="1" dirty="0" smtClean="0">
                <a:ea typeface="ＭＳ Ｐゴシック" pitchFamily="34" charset="-128"/>
              </a:rPr>
              <a:t>processes</a:t>
            </a:r>
          </a:p>
          <a:p>
            <a:pPr>
              <a:lnSpc>
                <a:spcPct val="120000"/>
              </a:lnSpc>
              <a:buFont typeface="Courier New" panose="02070309020205020404" pitchFamily="49" charset="0"/>
              <a:buChar char="o"/>
              <a:defRPr/>
            </a:pPr>
            <a:endParaRPr lang="en-US" b="1" dirty="0">
              <a:ea typeface="ＭＳ Ｐゴシック" pitchFamily="34" charset="-128"/>
            </a:endParaRPr>
          </a:p>
          <a:p>
            <a:pPr>
              <a:lnSpc>
                <a:spcPct val="120000"/>
              </a:lnSpc>
              <a:buFont typeface="Courier New" panose="02070309020205020404" pitchFamily="49" charset="0"/>
              <a:buChar char="o"/>
              <a:defRPr/>
            </a:pPr>
            <a:r>
              <a:rPr lang="en-US" sz="2400" b="1" i="1" dirty="0">
                <a:solidFill>
                  <a:srgbClr val="FFFFFF"/>
                </a:solidFill>
                <a:ea typeface="ＭＳ Ｐゴシック" pitchFamily="34" charset="-128"/>
              </a:rPr>
              <a:t>Feedforward</a:t>
            </a:r>
            <a:r>
              <a:rPr lang="en-US" b="1" dirty="0">
                <a:solidFill>
                  <a:srgbClr val="FFFFFF"/>
                </a:solidFill>
                <a:ea typeface="ＭＳ Ｐゴシック" pitchFamily="34" charset="-128"/>
              </a:rPr>
              <a:t> – </a:t>
            </a:r>
            <a:r>
              <a:rPr lang="en-US" b="1" dirty="0">
                <a:ea typeface="ＭＳ Ｐゴシック" pitchFamily="34" charset="-128"/>
              </a:rPr>
              <a:t>Monitoring systems that help managers anticipate changes in their external and internal environments</a:t>
            </a:r>
          </a:p>
          <a:p>
            <a:pPr>
              <a:buFont typeface="Courier New" panose="02070309020205020404" pitchFamily="49" charset="0"/>
              <a:buChar char="o"/>
            </a:pPr>
            <a:endParaRPr lang="en-US" b="1" dirty="0"/>
          </a:p>
        </p:txBody>
      </p:sp>
    </p:spTree>
    <p:extLst>
      <p:ext uri="{BB962C8B-B14F-4D97-AF65-F5344CB8AC3E}">
        <p14:creationId xmlns:p14="http://schemas.microsoft.com/office/powerpoint/2010/main" val="1873778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ounded Rectangle 14">
            <a:extLst>
              <a:ext uri="{FF2B5EF4-FFF2-40B4-BE49-F238E27FC236}">
                <a16:creationId xmlns="" xmlns:a16="http://schemas.microsoft.com/office/drawing/2014/main" id="{843DD86A-8FAA-443F-9211-42A2AE8A790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 xmlns:a16="http://schemas.microsoft.com/office/drawing/2014/main" id="{C2A13AAE-18EB-4BDF-BAF7-F2F97B8D00D6}"/>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descr="A picture containing indoor, sitting&#10;&#10;Description generated with high confidence">
            <a:extLst>
              <a:ext uri="{FF2B5EF4-FFF2-40B4-BE49-F238E27FC236}">
                <a16:creationId xmlns="" xmlns:a16="http://schemas.microsoft.com/office/drawing/2014/main" id="{0F5C1B21-B0DB-4206-99EE-C13D67038B93}"/>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41" name="Picture 40" descr="A picture containing sitting&#10;&#10;Description generated with high confidence">
            <a:extLst>
              <a:ext uri="{FF2B5EF4-FFF2-40B4-BE49-F238E27FC236}">
                <a16:creationId xmlns="" xmlns:a16="http://schemas.microsoft.com/office/drawing/2014/main" id="{49261589-06E9-4B7C-A8F1-26648507B77B}"/>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 xmlns:a16="http://schemas.microsoft.com/office/drawing/2014/main" id="{90594CBA-6620-469F-817C-139FF41530C1}"/>
              </a:ext>
            </a:extLst>
          </p:cNvPr>
          <p:cNvSpPr>
            <a:spLocks noGrp="1"/>
          </p:cNvSpPr>
          <p:nvPr>
            <p:ph type="title"/>
          </p:nvPr>
        </p:nvSpPr>
        <p:spPr>
          <a:xfrm>
            <a:off x="685800" y="1066163"/>
            <a:ext cx="3306744" cy="5148371"/>
          </a:xfrm>
        </p:spPr>
        <p:txBody>
          <a:bodyPr>
            <a:normAutofit/>
          </a:bodyPr>
          <a:lstStyle/>
          <a:p>
            <a:pPr algn="ctr"/>
            <a:r>
              <a:rPr lang="en-US" b="1" dirty="0">
                <a:solidFill>
                  <a:schemeClr val="bg1"/>
                </a:solidFill>
                <a:ea typeface="ＭＳ Ｐゴシック" pitchFamily="-107" charset="-128"/>
                <a:cs typeface="ＭＳ Ｐゴシック" pitchFamily="-107" charset="-128"/>
              </a:rPr>
              <a:t>Feedback Controls</a:t>
            </a:r>
            <a:endParaRPr lang="en-US" b="1" dirty="0">
              <a:solidFill>
                <a:schemeClr val="bg1"/>
              </a:solidFill>
            </a:endParaRPr>
          </a:p>
        </p:txBody>
      </p:sp>
      <p:graphicFrame>
        <p:nvGraphicFramePr>
          <p:cNvPr id="30" name="Content Placeholder 2">
            <a:extLst>
              <a:ext uri="{FF2B5EF4-FFF2-40B4-BE49-F238E27FC236}">
                <a16:creationId xmlns="" xmlns:a16="http://schemas.microsoft.com/office/drawing/2014/main" id="{08B28F2F-A25B-450F-880E-0B1B4AF8B700}"/>
              </a:ext>
            </a:extLst>
          </p:cNvPr>
          <p:cNvGraphicFramePr>
            <a:graphicFrameLocks noGrp="1"/>
          </p:cNvGraphicFramePr>
          <p:nvPr>
            <p:ph idx="1"/>
            <p:extLst>
              <p:ext uri="{D42A27DB-BD31-4B8C-83A1-F6EECF244321}">
                <p14:modId xmlns:p14="http://schemas.microsoft.com/office/powerpoint/2010/main" val="2716817021"/>
              </p:ext>
            </p:extLst>
          </p:nvPr>
        </p:nvGraphicFramePr>
        <p:xfrm>
          <a:off x="5565222" y="0"/>
          <a:ext cx="6290226" cy="662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12056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a:extLst>
              <a:ext uri="{FF2B5EF4-FFF2-40B4-BE49-F238E27FC236}">
                <a16:creationId xmlns="" xmlns:a16="http://schemas.microsoft.com/office/drawing/2014/main" id="{71DC30F1-7A75-45DE-A89B-49E34DDA564C}"/>
              </a:ext>
            </a:extLst>
          </p:cNvPr>
          <p:cNvSpPr>
            <a:spLocks noGrp="1" noChangeArrowheads="1"/>
          </p:cNvSpPr>
          <p:nvPr>
            <p:ph type="title"/>
          </p:nvPr>
        </p:nvSpPr>
        <p:spPr>
          <a:xfrm>
            <a:off x="2743200" y="457200"/>
            <a:ext cx="6629400" cy="1143000"/>
          </a:xfrm>
          <a:effectLst>
            <a:outerShdw blurRad="63500" dist="35921" dir="2700000" algn="ctr" rotWithShape="0">
              <a:schemeClr val="bg1"/>
            </a:outerShdw>
          </a:effectLst>
        </p:spPr>
        <p:txBody>
          <a:bodyPr>
            <a:normAutofit fontScale="90000"/>
          </a:bodyPr>
          <a:lstStyle/>
          <a:p>
            <a:pPr algn="ctr">
              <a:defRPr/>
            </a:pPr>
            <a:r>
              <a:rPr lang="en-US" b="1" dirty="0">
                <a:solidFill>
                  <a:srgbClr val="FFFFFF"/>
                </a:solidFill>
                <a:ea typeface="ＭＳ Ｐゴシック" pitchFamily="-107" charset="-128"/>
                <a:cs typeface="ＭＳ Ｐゴシック" pitchFamily="-107" charset="-128"/>
              </a:rPr>
              <a:t>Elements in a Feedback Control System</a:t>
            </a:r>
          </a:p>
        </p:txBody>
      </p:sp>
      <p:sp>
        <p:nvSpPr>
          <p:cNvPr id="9220" name="Line 6">
            <a:extLst>
              <a:ext uri="{FF2B5EF4-FFF2-40B4-BE49-F238E27FC236}">
                <a16:creationId xmlns="" xmlns:a16="http://schemas.microsoft.com/office/drawing/2014/main" id="{C79E658A-5231-4E7C-BC8E-33804F277748}"/>
              </a:ext>
            </a:extLst>
          </p:cNvPr>
          <p:cNvSpPr>
            <a:spLocks noChangeShapeType="1"/>
          </p:cNvSpPr>
          <p:nvPr/>
        </p:nvSpPr>
        <p:spPr bwMode="auto">
          <a:xfrm>
            <a:off x="1524000" y="1828800"/>
            <a:ext cx="9144000" cy="0"/>
          </a:xfrm>
          <a:prstGeom prst="line">
            <a:avLst/>
          </a:prstGeom>
          <a:noFill/>
          <a:ln w="28575">
            <a:solidFill>
              <a:srgbClr val="FFCC00"/>
            </a:solidFill>
            <a:round/>
            <a:headEnd/>
            <a:tailEnd/>
          </a:ln>
          <a:effectLst>
            <a:outerShdw dist="71842" dir="2700000" algn="ctr" rotWithShape="0">
              <a:srgbClr val="1C1C1C">
                <a:alpha val="50000"/>
              </a:srgbClr>
            </a:outerShdw>
          </a:effectLst>
          <a:extLst>
            <a:ext uri="{909E8E84-426E-40DD-AFC4-6F175D3DCCD1}">
              <a14:hiddenFill xmlns:a14="http://schemas.microsoft.com/office/drawing/2010/main">
                <a:noFill/>
              </a14:hiddenFill>
            </a:ext>
          </a:extLst>
        </p:spPr>
        <p:txBody>
          <a:bodyPr wrap="none" lIns="90488" tIns="44450" rIns="90488" bIns="44450" anchor="ctr"/>
          <a:lstStyle/>
          <a:p>
            <a:endParaRPr lang="en-US" dirty="0"/>
          </a:p>
        </p:txBody>
      </p:sp>
      <p:sp>
        <p:nvSpPr>
          <p:cNvPr id="8" name="Rectangle 7">
            <a:extLst>
              <a:ext uri="{FF2B5EF4-FFF2-40B4-BE49-F238E27FC236}">
                <a16:creationId xmlns="" xmlns:a16="http://schemas.microsoft.com/office/drawing/2014/main" id="{46EF61D7-1012-463B-B535-9CD85FFCAA52}"/>
              </a:ext>
            </a:extLst>
          </p:cNvPr>
          <p:cNvSpPr/>
          <p:nvPr/>
        </p:nvSpPr>
        <p:spPr>
          <a:xfrm>
            <a:off x="2006392" y="2451204"/>
            <a:ext cx="2332038" cy="1312863"/>
          </a:xfrm>
          <a:prstGeom prst="rect">
            <a:avLst/>
          </a:prstGeom>
          <a:no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buFontTx/>
              <a:buNone/>
              <a:defRPr/>
            </a:pPr>
            <a:r>
              <a:rPr lang="en-US" sz="1400" b="1" dirty="0">
                <a:solidFill>
                  <a:schemeClr val="tx1"/>
                </a:solidFill>
              </a:rPr>
              <a:t>Establish Broad Goals Based on Mission, Vision, </a:t>
            </a:r>
          </a:p>
          <a:p>
            <a:pPr>
              <a:spcBef>
                <a:spcPct val="0"/>
              </a:spcBef>
              <a:buFontTx/>
              <a:buNone/>
              <a:defRPr/>
            </a:pPr>
            <a:r>
              <a:rPr lang="en-US" sz="1400" b="1" dirty="0">
                <a:solidFill>
                  <a:schemeClr val="tx1"/>
                </a:solidFill>
              </a:rPr>
              <a:t>and Purpose</a:t>
            </a:r>
          </a:p>
        </p:txBody>
      </p:sp>
      <p:sp>
        <p:nvSpPr>
          <p:cNvPr id="9" name="Rectangle 8">
            <a:extLst>
              <a:ext uri="{FF2B5EF4-FFF2-40B4-BE49-F238E27FC236}">
                <a16:creationId xmlns="" xmlns:a16="http://schemas.microsoft.com/office/drawing/2014/main" id="{886A13B0-E2C2-4DA1-8846-73A6895D9232}"/>
              </a:ext>
            </a:extLst>
          </p:cNvPr>
          <p:cNvSpPr/>
          <p:nvPr/>
        </p:nvSpPr>
        <p:spPr>
          <a:xfrm>
            <a:off x="4953000" y="2438401"/>
            <a:ext cx="2332038" cy="1312863"/>
          </a:xfrm>
          <a:prstGeom prst="rect">
            <a:avLst/>
          </a:prstGeom>
          <a:no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buFontTx/>
              <a:buNone/>
              <a:defRPr/>
            </a:pPr>
            <a:r>
              <a:rPr lang="en-US" sz="1400" b="1" dirty="0">
                <a:solidFill>
                  <a:schemeClr val="tx1"/>
                </a:solidFill>
                <a:ea typeface="ＭＳ Ｐゴシック" pitchFamily="34" charset="-128"/>
              </a:rPr>
              <a:t>Identify Key Result Areas for Each of the Broad Goals</a:t>
            </a:r>
          </a:p>
          <a:p>
            <a:pPr>
              <a:spcBef>
                <a:spcPct val="0"/>
              </a:spcBef>
              <a:buFontTx/>
              <a:buNone/>
              <a:defRPr/>
            </a:pPr>
            <a:endParaRPr lang="en-US" sz="1400" dirty="0">
              <a:solidFill>
                <a:schemeClr val="tx1"/>
              </a:solidFill>
              <a:ea typeface="ＭＳ Ｐゴシック" pitchFamily="34" charset="-128"/>
            </a:endParaRPr>
          </a:p>
        </p:txBody>
      </p:sp>
      <p:sp>
        <p:nvSpPr>
          <p:cNvPr id="10" name="Rectangle 9">
            <a:extLst>
              <a:ext uri="{FF2B5EF4-FFF2-40B4-BE49-F238E27FC236}">
                <a16:creationId xmlns="" xmlns:a16="http://schemas.microsoft.com/office/drawing/2014/main" id="{5CF3A185-DCA6-4894-A4F6-72145141398E}"/>
              </a:ext>
            </a:extLst>
          </p:cNvPr>
          <p:cNvSpPr/>
          <p:nvPr/>
        </p:nvSpPr>
        <p:spPr>
          <a:xfrm>
            <a:off x="7848600" y="2438401"/>
            <a:ext cx="2332038" cy="1312863"/>
          </a:xfrm>
          <a:prstGeom prst="rect">
            <a:avLst/>
          </a:prstGeom>
          <a:no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buFontTx/>
              <a:buNone/>
              <a:defRPr/>
            </a:pPr>
            <a:r>
              <a:rPr lang="en-US" sz="1400" b="1" dirty="0">
                <a:solidFill>
                  <a:schemeClr val="tx1"/>
                </a:solidFill>
              </a:rPr>
              <a:t>Establish Targets for Each Result Area and a Time Frame for Accomplishment</a:t>
            </a:r>
          </a:p>
        </p:txBody>
      </p:sp>
      <p:sp>
        <p:nvSpPr>
          <p:cNvPr id="11" name="Rectangle 10">
            <a:extLst>
              <a:ext uri="{FF2B5EF4-FFF2-40B4-BE49-F238E27FC236}">
                <a16:creationId xmlns="" xmlns:a16="http://schemas.microsoft.com/office/drawing/2014/main" id="{BEE97BE8-2ED3-495A-B5FE-682E03472B52}"/>
              </a:ext>
            </a:extLst>
          </p:cNvPr>
          <p:cNvSpPr/>
          <p:nvPr/>
        </p:nvSpPr>
        <p:spPr>
          <a:xfrm>
            <a:off x="7848600" y="4267200"/>
            <a:ext cx="2332038" cy="1295400"/>
          </a:xfrm>
          <a:prstGeom prst="rect">
            <a:avLst/>
          </a:prstGeom>
          <a:no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buFontTx/>
              <a:buNone/>
              <a:defRPr/>
            </a:pPr>
            <a:r>
              <a:rPr lang="en-US" sz="1400" b="1" dirty="0">
                <a:solidFill>
                  <a:schemeClr val="tx1"/>
                </a:solidFill>
              </a:rPr>
              <a:t>Make a Specific Manager</a:t>
            </a:r>
          </a:p>
          <a:p>
            <a:pPr>
              <a:spcBef>
                <a:spcPct val="0"/>
              </a:spcBef>
              <a:buFontTx/>
              <a:buNone/>
              <a:defRPr/>
            </a:pPr>
            <a:r>
              <a:rPr lang="en-US" sz="1400" b="1" dirty="0">
                <a:solidFill>
                  <a:schemeClr val="tx1"/>
                </a:solidFill>
              </a:rPr>
              <a:t>Responsible </a:t>
            </a:r>
          </a:p>
          <a:p>
            <a:pPr>
              <a:spcBef>
                <a:spcPct val="0"/>
              </a:spcBef>
              <a:buFontTx/>
              <a:buNone/>
              <a:defRPr/>
            </a:pPr>
            <a:r>
              <a:rPr lang="en-US" sz="1400" b="1" dirty="0">
                <a:solidFill>
                  <a:schemeClr val="tx1"/>
                </a:solidFill>
              </a:rPr>
              <a:t>for Each Target</a:t>
            </a:r>
          </a:p>
        </p:txBody>
      </p:sp>
      <p:sp>
        <p:nvSpPr>
          <p:cNvPr id="12" name="Rectangle 11">
            <a:extLst>
              <a:ext uri="{FF2B5EF4-FFF2-40B4-BE49-F238E27FC236}">
                <a16:creationId xmlns="" xmlns:a16="http://schemas.microsoft.com/office/drawing/2014/main" id="{3C1398D0-1063-49FD-A456-BC30CE8597D8}"/>
              </a:ext>
            </a:extLst>
          </p:cNvPr>
          <p:cNvSpPr/>
          <p:nvPr/>
        </p:nvSpPr>
        <p:spPr>
          <a:xfrm>
            <a:off x="4953000" y="4267200"/>
            <a:ext cx="2332038" cy="1295400"/>
          </a:xfrm>
          <a:prstGeom prst="rect">
            <a:avLst/>
          </a:prstGeom>
          <a:no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buFontTx/>
              <a:buNone/>
              <a:defRPr/>
            </a:pPr>
            <a:r>
              <a:rPr lang="en-US" sz="1400" b="1" dirty="0">
                <a:solidFill>
                  <a:schemeClr val="tx1"/>
                </a:solidFill>
              </a:rPr>
              <a:t>Develop an Action Plan for Accomplishing</a:t>
            </a:r>
          </a:p>
          <a:p>
            <a:pPr>
              <a:spcBef>
                <a:spcPct val="0"/>
              </a:spcBef>
              <a:buFontTx/>
              <a:buNone/>
              <a:defRPr/>
            </a:pPr>
            <a:r>
              <a:rPr lang="en-US" sz="1400" b="1" dirty="0">
                <a:solidFill>
                  <a:schemeClr val="tx1"/>
                </a:solidFill>
              </a:rPr>
              <a:t>Each Target</a:t>
            </a:r>
          </a:p>
        </p:txBody>
      </p:sp>
      <p:sp>
        <p:nvSpPr>
          <p:cNvPr id="13" name="Rectangle 12">
            <a:extLst>
              <a:ext uri="{FF2B5EF4-FFF2-40B4-BE49-F238E27FC236}">
                <a16:creationId xmlns="" xmlns:a16="http://schemas.microsoft.com/office/drawing/2014/main" id="{38A71E03-A4A9-4C69-A1CB-EA66827663D8}"/>
              </a:ext>
            </a:extLst>
          </p:cNvPr>
          <p:cNvSpPr/>
          <p:nvPr/>
        </p:nvSpPr>
        <p:spPr>
          <a:xfrm>
            <a:off x="2057400" y="4267200"/>
            <a:ext cx="2332038" cy="1295400"/>
          </a:xfrm>
          <a:prstGeom prst="rect">
            <a:avLst/>
          </a:prstGeom>
          <a:no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rPr>
              <a:t>Follow Up</a:t>
            </a:r>
          </a:p>
          <a:p>
            <a:pPr>
              <a:defRPr/>
            </a:pPr>
            <a:r>
              <a:rPr lang="en-US" sz="1400" b="1" dirty="0">
                <a:solidFill>
                  <a:schemeClr val="tx1"/>
                </a:solidFill>
              </a:rPr>
              <a:t>With</a:t>
            </a:r>
          </a:p>
          <a:p>
            <a:pPr>
              <a:defRPr/>
            </a:pPr>
            <a:r>
              <a:rPr lang="en-US" sz="1400" b="1" dirty="0">
                <a:solidFill>
                  <a:schemeClr val="tx1"/>
                </a:solidFill>
              </a:rPr>
              <a:t>Each Manager</a:t>
            </a:r>
          </a:p>
        </p:txBody>
      </p:sp>
      <p:sp>
        <p:nvSpPr>
          <p:cNvPr id="9227" name="TextBox 30">
            <a:extLst>
              <a:ext uri="{FF2B5EF4-FFF2-40B4-BE49-F238E27FC236}">
                <a16:creationId xmlns="" xmlns:a16="http://schemas.microsoft.com/office/drawing/2014/main" id="{7A0FF2EB-A303-4F89-ABBC-1CA6A83E3898}"/>
              </a:ext>
            </a:extLst>
          </p:cNvPr>
          <p:cNvSpPr txBox="1">
            <a:spLocks noChangeArrowheads="1"/>
          </p:cNvSpPr>
          <p:nvPr/>
        </p:nvSpPr>
        <p:spPr bwMode="auto">
          <a:xfrm>
            <a:off x="3962400" y="3886201"/>
            <a:ext cx="268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FFFF"/>
                </a:solidFill>
                <a:latin typeface="Times New Roman" panose="02020603050405020304" pitchFamily="18" charset="0"/>
                <a:ea typeface="ＭＳ Ｐゴシック" panose="020B0600070205080204" pitchFamily="34" charset="-128"/>
              </a:defRPr>
            </a:lvl1pPr>
            <a:lvl2pPr marL="742950" indent="-285750">
              <a:defRPr sz="2400" b="1">
                <a:solidFill>
                  <a:srgbClr val="FFFFFF"/>
                </a:solidFill>
                <a:latin typeface="Times New Roman" panose="02020603050405020304" pitchFamily="18" charset="0"/>
                <a:ea typeface="ＭＳ Ｐゴシック" panose="020B0600070205080204" pitchFamily="34" charset="-128"/>
              </a:defRPr>
            </a:lvl2pPr>
            <a:lvl3pPr marL="1143000" indent="-228600">
              <a:defRPr sz="2400" b="1">
                <a:solidFill>
                  <a:srgbClr val="FFFFFF"/>
                </a:solidFill>
                <a:latin typeface="Times New Roman" panose="02020603050405020304" pitchFamily="18" charset="0"/>
                <a:ea typeface="ＭＳ Ｐゴシック" panose="020B0600070205080204" pitchFamily="34" charset="-128"/>
              </a:defRPr>
            </a:lvl3pPr>
            <a:lvl4pPr marL="1600200" indent="-228600">
              <a:defRPr sz="2400" b="1">
                <a:solidFill>
                  <a:srgbClr val="FFFFFF"/>
                </a:solidFill>
                <a:latin typeface="Times New Roman" panose="02020603050405020304" pitchFamily="18" charset="0"/>
                <a:ea typeface="ＭＳ Ｐゴシック" panose="020B0600070205080204" pitchFamily="34" charset="-128"/>
              </a:defRPr>
            </a:lvl4pPr>
            <a:lvl5pPr marL="2057400" indent="-228600">
              <a:defRPr sz="24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9pPr>
          </a:lstStyle>
          <a:p>
            <a:endParaRPr lang="en-US" altLang="en-US" dirty="0"/>
          </a:p>
        </p:txBody>
      </p:sp>
      <p:sp>
        <p:nvSpPr>
          <p:cNvPr id="9228" name="Right Arrow 40">
            <a:extLst>
              <a:ext uri="{FF2B5EF4-FFF2-40B4-BE49-F238E27FC236}">
                <a16:creationId xmlns="" xmlns:a16="http://schemas.microsoft.com/office/drawing/2014/main" id="{ACF07E3F-9C15-4F3C-B748-4D2B81B5DD9F}"/>
              </a:ext>
            </a:extLst>
          </p:cNvPr>
          <p:cNvSpPr>
            <a:spLocks noChangeArrowheads="1"/>
          </p:cNvSpPr>
          <p:nvPr/>
        </p:nvSpPr>
        <p:spPr bwMode="auto">
          <a:xfrm>
            <a:off x="4353083" y="2971800"/>
            <a:ext cx="599917" cy="183645"/>
          </a:xfrm>
          <a:prstGeom prst="rightArrow">
            <a:avLst>
              <a:gd name="adj1" fmla="val 50000"/>
              <a:gd name="adj2" fmla="val 50005"/>
            </a:avLst>
          </a:prstGeom>
          <a:solidFill>
            <a:srgbClr val="00CC00"/>
          </a:solidFill>
          <a:ln>
            <a:noFill/>
          </a:ln>
          <a:extLst/>
        </p:spPr>
        <p:txBody>
          <a:bodyPr wrap="none" lIns="90488" tIns="44450" rIns="90488" bIns="44450" anchor="ctr"/>
          <a:lstStyle>
            <a:lvl1pPr>
              <a:defRPr sz="2400" b="1">
                <a:solidFill>
                  <a:srgbClr val="FFFFFF"/>
                </a:solidFill>
                <a:latin typeface="Times New Roman" panose="02020603050405020304" pitchFamily="18" charset="0"/>
                <a:ea typeface="ＭＳ Ｐゴシック" panose="020B0600070205080204" pitchFamily="34" charset="-128"/>
              </a:defRPr>
            </a:lvl1pPr>
            <a:lvl2pPr marL="742950" indent="-285750">
              <a:defRPr sz="2400" b="1">
                <a:solidFill>
                  <a:srgbClr val="FFFFFF"/>
                </a:solidFill>
                <a:latin typeface="Times New Roman" panose="02020603050405020304" pitchFamily="18" charset="0"/>
                <a:ea typeface="ＭＳ Ｐゴシック" panose="020B0600070205080204" pitchFamily="34" charset="-128"/>
              </a:defRPr>
            </a:lvl2pPr>
            <a:lvl3pPr marL="1143000" indent="-228600">
              <a:defRPr sz="2400" b="1">
                <a:solidFill>
                  <a:srgbClr val="FFFFFF"/>
                </a:solidFill>
                <a:latin typeface="Times New Roman" panose="02020603050405020304" pitchFamily="18" charset="0"/>
                <a:ea typeface="ＭＳ Ｐゴシック" panose="020B0600070205080204" pitchFamily="34" charset="-128"/>
              </a:defRPr>
            </a:lvl3pPr>
            <a:lvl4pPr marL="1600200" indent="-228600">
              <a:defRPr sz="2400" b="1">
                <a:solidFill>
                  <a:srgbClr val="FFFFFF"/>
                </a:solidFill>
                <a:latin typeface="Times New Roman" panose="02020603050405020304" pitchFamily="18" charset="0"/>
                <a:ea typeface="ＭＳ Ｐゴシック" panose="020B0600070205080204" pitchFamily="34" charset="-128"/>
              </a:defRPr>
            </a:lvl4pPr>
            <a:lvl5pPr marL="2057400" indent="-228600">
              <a:defRPr sz="24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9pPr>
          </a:lstStyle>
          <a:p>
            <a:endParaRPr lang="en-US" altLang="en-US" dirty="0"/>
          </a:p>
        </p:txBody>
      </p:sp>
      <p:sp>
        <p:nvSpPr>
          <p:cNvPr id="9229" name="Right Arrow 41">
            <a:extLst>
              <a:ext uri="{FF2B5EF4-FFF2-40B4-BE49-F238E27FC236}">
                <a16:creationId xmlns="" xmlns:a16="http://schemas.microsoft.com/office/drawing/2014/main" id="{BB2C2083-159E-40F0-B08B-2D2D9AC83552}"/>
              </a:ext>
            </a:extLst>
          </p:cNvPr>
          <p:cNvSpPr>
            <a:spLocks noChangeArrowheads="1"/>
          </p:cNvSpPr>
          <p:nvPr/>
        </p:nvSpPr>
        <p:spPr bwMode="auto">
          <a:xfrm>
            <a:off x="7315200" y="2971800"/>
            <a:ext cx="533400" cy="152400"/>
          </a:xfrm>
          <a:prstGeom prst="rightArrow">
            <a:avLst>
              <a:gd name="adj1" fmla="val 50000"/>
              <a:gd name="adj2" fmla="val 50005"/>
            </a:avLst>
          </a:prstGeom>
          <a:solidFill>
            <a:srgbClr val="00CC00"/>
          </a:solidFill>
          <a:ln>
            <a:noFill/>
          </a:ln>
          <a:extLst/>
        </p:spPr>
        <p:txBody>
          <a:bodyPr wrap="none" lIns="90488" tIns="44450" rIns="90488" bIns="44450" anchor="ctr"/>
          <a:lstStyle>
            <a:lvl1pPr>
              <a:defRPr sz="2400" b="1">
                <a:solidFill>
                  <a:srgbClr val="FFFFFF"/>
                </a:solidFill>
                <a:latin typeface="Times New Roman" panose="02020603050405020304" pitchFamily="18" charset="0"/>
                <a:ea typeface="ＭＳ Ｐゴシック" panose="020B0600070205080204" pitchFamily="34" charset="-128"/>
              </a:defRPr>
            </a:lvl1pPr>
            <a:lvl2pPr marL="742950" indent="-285750">
              <a:defRPr sz="2400" b="1">
                <a:solidFill>
                  <a:srgbClr val="FFFFFF"/>
                </a:solidFill>
                <a:latin typeface="Times New Roman" panose="02020603050405020304" pitchFamily="18" charset="0"/>
                <a:ea typeface="ＭＳ Ｐゴシック" panose="020B0600070205080204" pitchFamily="34" charset="-128"/>
              </a:defRPr>
            </a:lvl2pPr>
            <a:lvl3pPr marL="1143000" indent="-228600">
              <a:defRPr sz="2400" b="1">
                <a:solidFill>
                  <a:srgbClr val="FFFFFF"/>
                </a:solidFill>
                <a:latin typeface="Times New Roman" panose="02020603050405020304" pitchFamily="18" charset="0"/>
                <a:ea typeface="ＭＳ Ｐゴシック" panose="020B0600070205080204" pitchFamily="34" charset="-128"/>
              </a:defRPr>
            </a:lvl3pPr>
            <a:lvl4pPr marL="1600200" indent="-228600">
              <a:defRPr sz="2400" b="1">
                <a:solidFill>
                  <a:srgbClr val="FFFFFF"/>
                </a:solidFill>
                <a:latin typeface="Times New Roman" panose="02020603050405020304" pitchFamily="18" charset="0"/>
                <a:ea typeface="ＭＳ Ｐゴシック" panose="020B0600070205080204" pitchFamily="34" charset="-128"/>
              </a:defRPr>
            </a:lvl4pPr>
            <a:lvl5pPr marL="2057400" indent="-228600">
              <a:defRPr sz="24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9pPr>
          </a:lstStyle>
          <a:p>
            <a:endParaRPr lang="en-US" altLang="en-US" dirty="0"/>
          </a:p>
        </p:txBody>
      </p:sp>
      <p:sp>
        <p:nvSpPr>
          <p:cNvPr id="9230" name="Right Arrow 42">
            <a:extLst>
              <a:ext uri="{FF2B5EF4-FFF2-40B4-BE49-F238E27FC236}">
                <a16:creationId xmlns="" xmlns:a16="http://schemas.microsoft.com/office/drawing/2014/main" id="{71780466-863A-447C-8232-6D823537284A}"/>
              </a:ext>
            </a:extLst>
          </p:cNvPr>
          <p:cNvSpPr>
            <a:spLocks noChangeArrowheads="1"/>
          </p:cNvSpPr>
          <p:nvPr/>
        </p:nvSpPr>
        <p:spPr bwMode="auto">
          <a:xfrm rot="16200000">
            <a:off x="2933700" y="3924300"/>
            <a:ext cx="533400" cy="152400"/>
          </a:xfrm>
          <a:prstGeom prst="rightArrow">
            <a:avLst>
              <a:gd name="adj1" fmla="val 50000"/>
              <a:gd name="adj2" fmla="val 50005"/>
            </a:avLst>
          </a:prstGeom>
          <a:solidFill>
            <a:srgbClr val="00CC00"/>
          </a:solidFill>
          <a:ln>
            <a:noFill/>
          </a:ln>
          <a:extLst/>
        </p:spPr>
        <p:txBody>
          <a:bodyPr wrap="none" lIns="90488" tIns="44450" rIns="90488" bIns="44450" anchor="ctr"/>
          <a:lstStyle>
            <a:lvl1pPr>
              <a:defRPr sz="2400" b="1">
                <a:solidFill>
                  <a:srgbClr val="FFFFFF"/>
                </a:solidFill>
                <a:latin typeface="Times New Roman" panose="02020603050405020304" pitchFamily="18" charset="0"/>
                <a:ea typeface="ＭＳ Ｐゴシック" panose="020B0600070205080204" pitchFamily="34" charset="-128"/>
              </a:defRPr>
            </a:lvl1pPr>
            <a:lvl2pPr marL="742950" indent="-285750">
              <a:defRPr sz="2400" b="1">
                <a:solidFill>
                  <a:srgbClr val="FFFFFF"/>
                </a:solidFill>
                <a:latin typeface="Times New Roman" panose="02020603050405020304" pitchFamily="18" charset="0"/>
                <a:ea typeface="ＭＳ Ｐゴシック" panose="020B0600070205080204" pitchFamily="34" charset="-128"/>
              </a:defRPr>
            </a:lvl2pPr>
            <a:lvl3pPr marL="1143000" indent="-228600">
              <a:defRPr sz="2400" b="1">
                <a:solidFill>
                  <a:srgbClr val="FFFFFF"/>
                </a:solidFill>
                <a:latin typeface="Times New Roman" panose="02020603050405020304" pitchFamily="18" charset="0"/>
                <a:ea typeface="ＭＳ Ｐゴシック" panose="020B0600070205080204" pitchFamily="34" charset="-128"/>
              </a:defRPr>
            </a:lvl3pPr>
            <a:lvl4pPr marL="1600200" indent="-228600">
              <a:defRPr sz="2400" b="1">
                <a:solidFill>
                  <a:srgbClr val="FFFFFF"/>
                </a:solidFill>
                <a:latin typeface="Times New Roman" panose="02020603050405020304" pitchFamily="18" charset="0"/>
                <a:ea typeface="ＭＳ Ｐゴシック" panose="020B0600070205080204" pitchFamily="34" charset="-128"/>
              </a:defRPr>
            </a:lvl4pPr>
            <a:lvl5pPr marL="2057400" indent="-228600">
              <a:defRPr sz="24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9pPr>
          </a:lstStyle>
          <a:p>
            <a:endParaRPr lang="en-US" altLang="en-US" dirty="0"/>
          </a:p>
        </p:txBody>
      </p:sp>
      <p:sp>
        <p:nvSpPr>
          <p:cNvPr id="9231" name="Right Arrow 43">
            <a:extLst>
              <a:ext uri="{FF2B5EF4-FFF2-40B4-BE49-F238E27FC236}">
                <a16:creationId xmlns="" xmlns:a16="http://schemas.microsoft.com/office/drawing/2014/main" id="{AA5CED67-32B3-47F7-B8C9-F1765B8C8EF6}"/>
              </a:ext>
            </a:extLst>
          </p:cNvPr>
          <p:cNvSpPr>
            <a:spLocks noChangeArrowheads="1"/>
          </p:cNvSpPr>
          <p:nvPr/>
        </p:nvSpPr>
        <p:spPr bwMode="auto">
          <a:xfrm rot="10800000">
            <a:off x="7315200" y="4876800"/>
            <a:ext cx="533400" cy="152400"/>
          </a:xfrm>
          <a:prstGeom prst="rightArrow">
            <a:avLst>
              <a:gd name="adj1" fmla="val 50000"/>
              <a:gd name="adj2" fmla="val 50005"/>
            </a:avLst>
          </a:prstGeom>
          <a:solidFill>
            <a:srgbClr val="00CC00"/>
          </a:solidFill>
          <a:ln>
            <a:noFill/>
          </a:ln>
          <a:extLst/>
        </p:spPr>
        <p:txBody>
          <a:bodyPr wrap="none" lIns="90488" tIns="44450" rIns="90488" bIns="44450" anchor="ctr"/>
          <a:lstStyle>
            <a:lvl1pPr>
              <a:defRPr sz="2400" b="1">
                <a:solidFill>
                  <a:srgbClr val="FFFFFF"/>
                </a:solidFill>
                <a:latin typeface="Times New Roman" panose="02020603050405020304" pitchFamily="18" charset="0"/>
                <a:ea typeface="ＭＳ Ｐゴシック" panose="020B0600070205080204" pitchFamily="34" charset="-128"/>
              </a:defRPr>
            </a:lvl1pPr>
            <a:lvl2pPr marL="742950" indent="-285750">
              <a:defRPr sz="2400" b="1">
                <a:solidFill>
                  <a:srgbClr val="FFFFFF"/>
                </a:solidFill>
                <a:latin typeface="Times New Roman" panose="02020603050405020304" pitchFamily="18" charset="0"/>
                <a:ea typeface="ＭＳ Ｐゴシック" panose="020B0600070205080204" pitchFamily="34" charset="-128"/>
              </a:defRPr>
            </a:lvl2pPr>
            <a:lvl3pPr marL="1143000" indent="-228600">
              <a:defRPr sz="2400" b="1">
                <a:solidFill>
                  <a:srgbClr val="FFFFFF"/>
                </a:solidFill>
                <a:latin typeface="Times New Roman" panose="02020603050405020304" pitchFamily="18" charset="0"/>
                <a:ea typeface="ＭＳ Ｐゴシック" panose="020B0600070205080204" pitchFamily="34" charset="-128"/>
              </a:defRPr>
            </a:lvl3pPr>
            <a:lvl4pPr marL="1600200" indent="-228600">
              <a:defRPr sz="2400" b="1">
                <a:solidFill>
                  <a:srgbClr val="FFFFFF"/>
                </a:solidFill>
                <a:latin typeface="Times New Roman" panose="02020603050405020304" pitchFamily="18" charset="0"/>
                <a:ea typeface="ＭＳ Ｐゴシック" panose="020B0600070205080204" pitchFamily="34" charset="-128"/>
              </a:defRPr>
            </a:lvl4pPr>
            <a:lvl5pPr marL="2057400" indent="-228600">
              <a:defRPr sz="24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9pPr>
          </a:lstStyle>
          <a:p>
            <a:endParaRPr lang="en-US" altLang="en-US" dirty="0"/>
          </a:p>
        </p:txBody>
      </p:sp>
      <p:sp>
        <p:nvSpPr>
          <p:cNvPr id="9232" name="Right Arrow 44">
            <a:extLst>
              <a:ext uri="{FF2B5EF4-FFF2-40B4-BE49-F238E27FC236}">
                <a16:creationId xmlns="" xmlns:a16="http://schemas.microsoft.com/office/drawing/2014/main" id="{A351DF15-B6C3-48F4-9C54-594226A884CA}"/>
              </a:ext>
            </a:extLst>
          </p:cNvPr>
          <p:cNvSpPr>
            <a:spLocks noChangeArrowheads="1"/>
          </p:cNvSpPr>
          <p:nvPr/>
        </p:nvSpPr>
        <p:spPr bwMode="auto">
          <a:xfrm rot="5400000">
            <a:off x="8801100" y="3924300"/>
            <a:ext cx="533400" cy="152400"/>
          </a:xfrm>
          <a:prstGeom prst="rightArrow">
            <a:avLst>
              <a:gd name="adj1" fmla="val 50000"/>
              <a:gd name="adj2" fmla="val 50005"/>
            </a:avLst>
          </a:prstGeom>
          <a:solidFill>
            <a:srgbClr val="00CC00"/>
          </a:solidFill>
          <a:ln>
            <a:noFill/>
          </a:ln>
          <a:extLst/>
        </p:spPr>
        <p:txBody>
          <a:bodyPr wrap="none" lIns="90488" tIns="44450" rIns="90488" bIns="44450" anchor="ctr"/>
          <a:lstStyle>
            <a:lvl1pPr>
              <a:defRPr sz="2400" b="1">
                <a:solidFill>
                  <a:srgbClr val="FFFFFF"/>
                </a:solidFill>
                <a:latin typeface="Times New Roman" panose="02020603050405020304" pitchFamily="18" charset="0"/>
                <a:ea typeface="ＭＳ Ｐゴシック" panose="020B0600070205080204" pitchFamily="34" charset="-128"/>
              </a:defRPr>
            </a:lvl1pPr>
            <a:lvl2pPr marL="742950" indent="-285750">
              <a:defRPr sz="2400" b="1">
                <a:solidFill>
                  <a:srgbClr val="FFFFFF"/>
                </a:solidFill>
                <a:latin typeface="Times New Roman" panose="02020603050405020304" pitchFamily="18" charset="0"/>
                <a:ea typeface="ＭＳ Ｐゴシック" panose="020B0600070205080204" pitchFamily="34" charset="-128"/>
              </a:defRPr>
            </a:lvl2pPr>
            <a:lvl3pPr marL="1143000" indent="-228600">
              <a:defRPr sz="2400" b="1">
                <a:solidFill>
                  <a:srgbClr val="FFFFFF"/>
                </a:solidFill>
                <a:latin typeface="Times New Roman" panose="02020603050405020304" pitchFamily="18" charset="0"/>
                <a:ea typeface="ＭＳ Ｐゴシック" panose="020B0600070205080204" pitchFamily="34" charset="-128"/>
              </a:defRPr>
            </a:lvl3pPr>
            <a:lvl4pPr marL="1600200" indent="-228600">
              <a:defRPr sz="2400" b="1">
                <a:solidFill>
                  <a:srgbClr val="FFFFFF"/>
                </a:solidFill>
                <a:latin typeface="Times New Roman" panose="02020603050405020304" pitchFamily="18" charset="0"/>
                <a:ea typeface="ＭＳ Ｐゴシック" panose="020B0600070205080204" pitchFamily="34" charset="-128"/>
              </a:defRPr>
            </a:lvl4pPr>
            <a:lvl5pPr marL="2057400" indent="-228600">
              <a:defRPr sz="24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9pPr>
          </a:lstStyle>
          <a:p>
            <a:endParaRPr lang="en-US" altLang="en-US" dirty="0"/>
          </a:p>
        </p:txBody>
      </p:sp>
      <p:sp>
        <p:nvSpPr>
          <p:cNvPr id="9233" name="Right Arrow 45">
            <a:extLst>
              <a:ext uri="{FF2B5EF4-FFF2-40B4-BE49-F238E27FC236}">
                <a16:creationId xmlns="" xmlns:a16="http://schemas.microsoft.com/office/drawing/2014/main" id="{F65F8F9D-D12F-4095-986E-C77C22FCC973}"/>
              </a:ext>
            </a:extLst>
          </p:cNvPr>
          <p:cNvSpPr>
            <a:spLocks noChangeArrowheads="1"/>
          </p:cNvSpPr>
          <p:nvPr/>
        </p:nvSpPr>
        <p:spPr bwMode="auto">
          <a:xfrm rot="10800000">
            <a:off x="4419600" y="4876800"/>
            <a:ext cx="533400" cy="152400"/>
          </a:xfrm>
          <a:prstGeom prst="rightArrow">
            <a:avLst>
              <a:gd name="adj1" fmla="val 50000"/>
              <a:gd name="adj2" fmla="val 50005"/>
            </a:avLst>
          </a:prstGeom>
          <a:solidFill>
            <a:srgbClr val="00CC00"/>
          </a:solidFill>
          <a:ln>
            <a:noFill/>
          </a:ln>
          <a:extLst/>
        </p:spPr>
        <p:txBody>
          <a:bodyPr wrap="none" lIns="90488" tIns="44450" rIns="90488" bIns="44450" anchor="ctr"/>
          <a:lstStyle>
            <a:lvl1pPr>
              <a:defRPr sz="2400" b="1">
                <a:solidFill>
                  <a:srgbClr val="FFFFFF"/>
                </a:solidFill>
                <a:latin typeface="Times New Roman" panose="02020603050405020304" pitchFamily="18" charset="0"/>
                <a:ea typeface="ＭＳ Ｐゴシック" panose="020B0600070205080204" pitchFamily="34" charset="-128"/>
              </a:defRPr>
            </a:lvl1pPr>
            <a:lvl2pPr marL="742950" indent="-285750">
              <a:defRPr sz="2400" b="1">
                <a:solidFill>
                  <a:srgbClr val="FFFFFF"/>
                </a:solidFill>
                <a:latin typeface="Times New Roman" panose="02020603050405020304" pitchFamily="18" charset="0"/>
                <a:ea typeface="ＭＳ Ｐゴシック" panose="020B0600070205080204" pitchFamily="34" charset="-128"/>
              </a:defRPr>
            </a:lvl2pPr>
            <a:lvl3pPr marL="1143000" indent="-228600">
              <a:defRPr sz="2400" b="1">
                <a:solidFill>
                  <a:srgbClr val="FFFFFF"/>
                </a:solidFill>
                <a:latin typeface="Times New Roman" panose="02020603050405020304" pitchFamily="18" charset="0"/>
                <a:ea typeface="ＭＳ Ｐゴシック" panose="020B0600070205080204" pitchFamily="34" charset="-128"/>
              </a:defRPr>
            </a:lvl3pPr>
            <a:lvl4pPr marL="1600200" indent="-228600">
              <a:defRPr sz="2400" b="1">
                <a:solidFill>
                  <a:srgbClr val="FFFFFF"/>
                </a:solidFill>
                <a:latin typeface="Times New Roman" panose="02020603050405020304" pitchFamily="18" charset="0"/>
                <a:ea typeface="ＭＳ Ｐゴシック" panose="020B0600070205080204" pitchFamily="34" charset="-128"/>
              </a:defRPr>
            </a:lvl4pPr>
            <a:lvl5pPr marL="2057400" indent="-228600">
              <a:defRPr sz="24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155000"/>
              </a:lnSpc>
              <a:spcBef>
                <a:spcPct val="30000"/>
              </a:spcBef>
              <a:spcAft>
                <a:spcPct val="0"/>
              </a:spcAft>
              <a:buChar char="•"/>
              <a:defRPr sz="2400" b="1">
                <a:solidFill>
                  <a:srgbClr val="FFFFFF"/>
                </a:solidFill>
                <a:latin typeface="Times New Roman" panose="02020603050405020304" pitchFamily="18" charset="0"/>
                <a:ea typeface="ＭＳ Ｐゴシック" panose="020B0600070205080204" pitchFamily="34" charset="-128"/>
              </a:defRPr>
            </a:lvl9pPr>
          </a:lstStyle>
          <a:p>
            <a:endParaRPr lang="en-US" altLang="en-US" dirty="0"/>
          </a:p>
        </p:txBody>
      </p:sp>
    </p:spTree>
    <p:extLst>
      <p:ext uri="{BB962C8B-B14F-4D97-AF65-F5344CB8AC3E}">
        <p14:creationId xmlns:p14="http://schemas.microsoft.com/office/powerpoint/2010/main" val="710284887"/>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 xmlns:a16="http://schemas.microsoft.com/office/drawing/2014/main" id="{F7E04D29-9ED4-406C-8A38-6B939A5E5B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620249" y="307373"/>
            <a:ext cx="2009775" cy="1873852"/>
          </a:xfrm>
          <a:prstGeom prst="rect">
            <a:avLst/>
          </a:prstGeom>
        </p:spPr>
      </p:pic>
      <p:sp>
        <p:nvSpPr>
          <p:cNvPr id="2" name="Title 1">
            <a:extLst>
              <a:ext uri="{FF2B5EF4-FFF2-40B4-BE49-F238E27FC236}">
                <a16:creationId xmlns="" xmlns:a16="http://schemas.microsoft.com/office/drawing/2014/main" id="{06B3C48E-9A58-4D08-ABD3-E38B7D62FF39}"/>
              </a:ext>
            </a:extLst>
          </p:cNvPr>
          <p:cNvSpPr>
            <a:spLocks noGrp="1"/>
          </p:cNvSpPr>
          <p:nvPr>
            <p:ph type="title"/>
          </p:nvPr>
        </p:nvSpPr>
        <p:spPr>
          <a:xfrm>
            <a:off x="2435223" y="221448"/>
            <a:ext cx="6832600" cy="1293028"/>
          </a:xfrm>
        </p:spPr>
        <p:txBody>
          <a:bodyPr>
            <a:normAutofit/>
          </a:bodyPr>
          <a:lstStyle/>
          <a:p>
            <a:pPr algn="ctr"/>
            <a:r>
              <a:rPr lang="en-US" b="1" dirty="0"/>
              <a:t>A BSC Is</a:t>
            </a:r>
            <a:r>
              <a:rPr lang="en-US" b="1" dirty="0" smtClean="0"/>
              <a:t>…</a:t>
            </a:r>
            <a:br>
              <a:rPr lang="en-US" b="1" dirty="0" smtClean="0"/>
            </a:br>
            <a:r>
              <a:rPr lang="en-US" b="1" dirty="0" smtClean="0"/>
              <a:t>tool </a:t>
            </a:r>
            <a:r>
              <a:rPr lang="en-US" b="1" dirty="0"/>
              <a:t>#3</a:t>
            </a:r>
          </a:p>
        </p:txBody>
      </p:sp>
      <p:sp>
        <p:nvSpPr>
          <p:cNvPr id="3" name="Content Placeholder 2">
            <a:extLst>
              <a:ext uri="{FF2B5EF4-FFF2-40B4-BE49-F238E27FC236}">
                <a16:creationId xmlns="" xmlns:a16="http://schemas.microsoft.com/office/drawing/2014/main" id="{275242C5-C7FC-4B0C-AD26-2CA9C6357EC0}"/>
              </a:ext>
            </a:extLst>
          </p:cNvPr>
          <p:cNvSpPr>
            <a:spLocks noGrp="1"/>
          </p:cNvSpPr>
          <p:nvPr>
            <p:ph idx="1"/>
          </p:nvPr>
        </p:nvSpPr>
        <p:spPr>
          <a:xfrm>
            <a:off x="238759" y="1514476"/>
            <a:ext cx="11753216" cy="4733924"/>
          </a:xfrm>
        </p:spPr>
        <p:txBody>
          <a:bodyPr>
            <a:noAutofit/>
          </a:bodyPr>
          <a:lstStyle/>
          <a:p>
            <a:pPr marL="0" indent="0">
              <a:spcAft>
                <a:spcPts val="600"/>
              </a:spcAft>
              <a:buNone/>
            </a:pPr>
            <a:r>
              <a:rPr lang="en-US" sz="2400" b="1" u="sng" dirty="0" smtClean="0"/>
              <a:t>A BALANCED SCORECARD</a:t>
            </a:r>
            <a:r>
              <a:rPr lang="en-US" sz="2000" b="1" u="sng" dirty="0" smtClean="0"/>
              <a:t> IS</a:t>
            </a:r>
            <a:r>
              <a:rPr lang="en-US" sz="2000" b="1" dirty="0" smtClean="0"/>
              <a:t> </a:t>
            </a:r>
          </a:p>
          <a:p>
            <a:pPr>
              <a:spcAft>
                <a:spcPts val="600"/>
              </a:spcAft>
            </a:pPr>
            <a:r>
              <a:rPr lang="en-US" sz="1800" dirty="0" smtClean="0"/>
              <a:t>a </a:t>
            </a:r>
            <a:r>
              <a:rPr lang="en-US" sz="1800" dirty="0"/>
              <a:t>performance metric used in strategic management to identify and </a:t>
            </a:r>
            <a:r>
              <a:rPr lang="en-US" sz="1800" dirty="0" smtClean="0"/>
              <a:t>improve </a:t>
            </a:r>
            <a:r>
              <a:rPr lang="en-US" sz="1800" dirty="0"/>
              <a:t>various internal functions of a business and their resulting external </a:t>
            </a:r>
            <a:r>
              <a:rPr lang="en-US" sz="1800" dirty="0" smtClean="0"/>
              <a:t>outcomes</a:t>
            </a:r>
            <a:r>
              <a:rPr lang="en-US" sz="1800" dirty="0"/>
              <a:t>. It is used to measure and provide feedback to organizations.</a:t>
            </a:r>
          </a:p>
          <a:p>
            <a:pPr marL="0" indent="0">
              <a:spcAft>
                <a:spcPts val="600"/>
              </a:spcAft>
              <a:buNone/>
            </a:pPr>
            <a:r>
              <a:rPr lang="en-US" sz="2000" b="1" u="sng" dirty="0" smtClean="0"/>
              <a:t>THE BALANCED SCORECARD (BSC) </a:t>
            </a:r>
            <a:r>
              <a:rPr lang="en-US" sz="1800" b="1" u="sng" dirty="0"/>
              <a:t>I</a:t>
            </a:r>
            <a:r>
              <a:rPr lang="en-US" sz="1800" b="1" u="sng" dirty="0" smtClean="0"/>
              <a:t>S</a:t>
            </a:r>
          </a:p>
          <a:p>
            <a:pPr>
              <a:spcAft>
                <a:spcPts val="600"/>
              </a:spcAft>
            </a:pPr>
            <a:r>
              <a:rPr lang="en-US" sz="1800" dirty="0" smtClean="0"/>
              <a:t>a </a:t>
            </a:r>
            <a:r>
              <a:rPr lang="en-US" sz="1800" dirty="0"/>
              <a:t>strategic planning and management system that organizations use to: Communicate what they are trying to accomplish. Align the day-to-day work that everyone is doing with strategy. Prioritize projects, products, and services.</a:t>
            </a:r>
          </a:p>
          <a:p>
            <a:pPr marL="0" indent="0">
              <a:buNone/>
            </a:pPr>
            <a:r>
              <a:rPr lang="en-US" sz="2000" b="1" u="sng" dirty="0" smtClean="0"/>
              <a:t>THE SYSTEM CONNECTS THE DOTS </a:t>
            </a:r>
          </a:p>
          <a:p>
            <a:r>
              <a:rPr lang="en-US" sz="1800" dirty="0" smtClean="0"/>
              <a:t>between </a:t>
            </a:r>
            <a:r>
              <a:rPr lang="en-US" sz="1800" dirty="0"/>
              <a:t>big picture strategy elements such as mission (our purpose), vision (what we aspire for), core values (what we believe in), strategic focus areas (themes, results and/or goals) and the more operational elements such as objectives (continuous improvement activities), measures (or </a:t>
            </a:r>
            <a:r>
              <a:rPr lang="en-US" sz="1800" dirty="0">
                <a:hlinkClick r:id="rId4"/>
              </a:rPr>
              <a:t>key performance indicators, or KPIs</a:t>
            </a:r>
            <a:r>
              <a:rPr lang="en-US" sz="1800" dirty="0"/>
              <a:t>, which track strategic performance), targets (our desired level of performance), and initiatives (projects that help you reach your targets).</a:t>
            </a:r>
          </a:p>
        </p:txBody>
      </p:sp>
    </p:spTree>
    <p:extLst>
      <p:ext uri="{BB962C8B-B14F-4D97-AF65-F5344CB8AC3E}">
        <p14:creationId xmlns:p14="http://schemas.microsoft.com/office/powerpoint/2010/main" val="3721957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ounded Rectangle 14">
            <a:extLst>
              <a:ext uri="{FF2B5EF4-FFF2-40B4-BE49-F238E27FC236}">
                <a16:creationId xmlns="" xmlns:a16="http://schemas.microsoft.com/office/drawing/2014/main" id="{843DD86A-8FAA-443F-9211-42A2AE8A790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C2A13AAE-18EB-4BDF-BAF7-F2F97B8D00D6}"/>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 xmlns:a16="http://schemas.microsoft.com/office/drawing/2014/main" id="{0F5C1B21-B0DB-4206-99EE-C13D67038B93}"/>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6" name="Picture 15">
            <a:extLst>
              <a:ext uri="{FF2B5EF4-FFF2-40B4-BE49-F238E27FC236}">
                <a16:creationId xmlns="" xmlns:a16="http://schemas.microsoft.com/office/drawing/2014/main" id="{49261589-06E9-4B7C-A8F1-26648507B77B}"/>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 xmlns:a16="http://schemas.microsoft.com/office/drawing/2014/main" id="{C30008AE-4187-41FE-87CE-7E481D8C29BF}"/>
              </a:ext>
            </a:extLst>
          </p:cNvPr>
          <p:cNvSpPr>
            <a:spLocks noGrp="1"/>
          </p:cNvSpPr>
          <p:nvPr>
            <p:ph type="title"/>
          </p:nvPr>
        </p:nvSpPr>
        <p:spPr>
          <a:xfrm>
            <a:off x="685800" y="1066163"/>
            <a:ext cx="3306744" cy="3029587"/>
          </a:xfrm>
        </p:spPr>
        <p:txBody>
          <a:bodyPr>
            <a:normAutofit/>
          </a:bodyPr>
          <a:lstStyle/>
          <a:p>
            <a:pPr algn="ctr"/>
            <a:r>
              <a:rPr lang="en-US" sz="3700" b="1" dirty="0">
                <a:solidFill>
                  <a:schemeClr val="bg1"/>
                </a:solidFill>
              </a:rPr>
              <a:t>The 4 Perspectives of a BSC</a:t>
            </a:r>
          </a:p>
        </p:txBody>
      </p:sp>
      <p:graphicFrame>
        <p:nvGraphicFramePr>
          <p:cNvPr id="5" name="Content Placeholder 2">
            <a:extLst>
              <a:ext uri="{FF2B5EF4-FFF2-40B4-BE49-F238E27FC236}">
                <a16:creationId xmlns="" xmlns:a16="http://schemas.microsoft.com/office/drawing/2014/main" id="{B51EC360-BC95-4211-9982-23851782663B}"/>
              </a:ext>
            </a:extLst>
          </p:cNvPr>
          <p:cNvGraphicFramePr>
            <a:graphicFrameLocks noGrp="1"/>
          </p:cNvGraphicFramePr>
          <p:nvPr>
            <p:ph idx="1"/>
            <p:extLst>
              <p:ext uri="{D42A27DB-BD31-4B8C-83A1-F6EECF244321}">
                <p14:modId xmlns:p14="http://schemas.microsoft.com/office/powerpoint/2010/main" val="1968614210"/>
              </p:ext>
            </p:extLst>
          </p:nvPr>
        </p:nvGraphicFramePr>
        <p:xfrm>
          <a:off x="4897419" y="346075"/>
          <a:ext cx="6891354" cy="5835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2841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ounded Rectangle 14">
            <a:extLst>
              <a:ext uri="{FF2B5EF4-FFF2-40B4-BE49-F238E27FC236}">
                <a16:creationId xmlns="" xmlns:a16="http://schemas.microsoft.com/office/drawing/2014/main" id="{843DD86A-8FAA-443F-9211-42A2AE8A790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C2A13AAE-18EB-4BDF-BAF7-F2F97B8D00D6}"/>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indoor, sitting&#10;&#10;Description generated with high confidence">
            <a:extLst>
              <a:ext uri="{FF2B5EF4-FFF2-40B4-BE49-F238E27FC236}">
                <a16:creationId xmlns="" xmlns:a16="http://schemas.microsoft.com/office/drawing/2014/main" id="{0F5C1B21-B0DB-4206-99EE-C13D67038B93}"/>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6" name="Picture 15" descr="A picture containing sitting&#10;&#10;Description generated with high confidence">
            <a:extLst>
              <a:ext uri="{FF2B5EF4-FFF2-40B4-BE49-F238E27FC236}">
                <a16:creationId xmlns="" xmlns:a16="http://schemas.microsoft.com/office/drawing/2014/main" id="{49261589-06E9-4B7C-A8F1-26648507B77B}"/>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 xmlns:a16="http://schemas.microsoft.com/office/drawing/2014/main" id="{920F21F6-6E0F-4BB6-B59F-42DC76131FD1}"/>
              </a:ext>
            </a:extLst>
          </p:cNvPr>
          <p:cNvSpPr>
            <a:spLocks noGrp="1"/>
          </p:cNvSpPr>
          <p:nvPr>
            <p:ph type="title"/>
          </p:nvPr>
        </p:nvSpPr>
        <p:spPr>
          <a:xfrm>
            <a:off x="685800" y="1066163"/>
            <a:ext cx="3306744" cy="5148371"/>
          </a:xfrm>
        </p:spPr>
        <p:txBody>
          <a:bodyPr>
            <a:normAutofit/>
          </a:bodyPr>
          <a:lstStyle/>
          <a:p>
            <a:pPr algn="ctr"/>
            <a:r>
              <a:rPr lang="en-US" b="1" dirty="0">
                <a:solidFill>
                  <a:schemeClr val="bg1"/>
                </a:solidFill>
                <a:effectLst>
                  <a:outerShdw blurRad="50800" dist="38100" dir="2700000">
                    <a:srgbClr val="000000">
                      <a:alpha val="43000"/>
                    </a:srgbClr>
                  </a:outerShdw>
                </a:effectLst>
                <a:ea typeface="ＭＳ Ｐゴシック" pitchFamily="-107" charset="-128"/>
                <a:cs typeface="ＭＳ Ｐゴシック" pitchFamily="-107" charset="-128"/>
              </a:rPr>
              <a:t>The Future</a:t>
            </a:r>
            <a:endParaRPr lang="en-US" b="1" dirty="0">
              <a:solidFill>
                <a:schemeClr val="bg1"/>
              </a:solidFill>
            </a:endParaRPr>
          </a:p>
        </p:txBody>
      </p:sp>
      <p:graphicFrame>
        <p:nvGraphicFramePr>
          <p:cNvPr id="5" name="Content Placeholder 2">
            <a:extLst>
              <a:ext uri="{FF2B5EF4-FFF2-40B4-BE49-F238E27FC236}">
                <a16:creationId xmlns="" xmlns:a16="http://schemas.microsoft.com/office/drawing/2014/main" id="{9FF51F2E-3F4A-479F-844C-58189BF82EC3}"/>
              </a:ext>
            </a:extLst>
          </p:cNvPr>
          <p:cNvGraphicFramePr>
            <a:graphicFrameLocks noGrp="1"/>
          </p:cNvGraphicFramePr>
          <p:nvPr>
            <p:ph idx="1"/>
            <p:extLst>
              <p:ext uri="{D42A27DB-BD31-4B8C-83A1-F6EECF244321}">
                <p14:modId xmlns:p14="http://schemas.microsoft.com/office/powerpoint/2010/main" val="2863091088"/>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90822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2A046E-1A64-44DD-B367-08E93BF790E9}"/>
              </a:ext>
            </a:extLst>
          </p:cNvPr>
          <p:cNvSpPr>
            <a:spLocks noGrp="1"/>
          </p:cNvSpPr>
          <p:nvPr>
            <p:ph type="title"/>
          </p:nvPr>
        </p:nvSpPr>
        <p:spPr>
          <a:xfrm>
            <a:off x="2953473" y="322003"/>
            <a:ext cx="8610600" cy="925844"/>
          </a:xfrm>
        </p:spPr>
        <p:txBody>
          <a:bodyPr/>
          <a:lstStyle/>
          <a:p>
            <a:pPr algn="l"/>
            <a:r>
              <a:rPr lang="en-US" b="1" dirty="0"/>
              <a:t>18 </a:t>
            </a:r>
            <a:r>
              <a:rPr lang="en-US" b="1" dirty="0" smtClean="0"/>
              <a:t>roles….. </a:t>
            </a:r>
            <a:r>
              <a:rPr lang="en-US" b="1" dirty="0"/>
              <a:t>for HR in 2018</a:t>
            </a:r>
          </a:p>
        </p:txBody>
      </p:sp>
      <p:sp>
        <p:nvSpPr>
          <p:cNvPr id="3" name="Content Placeholder 2">
            <a:extLst>
              <a:ext uri="{FF2B5EF4-FFF2-40B4-BE49-F238E27FC236}">
                <a16:creationId xmlns="" xmlns:a16="http://schemas.microsoft.com/office/drawing/2014/main" id="{CEC35FD3-25FC-4011-91DE-242D78FF1425}"/>
              </a:ext>
            </a:extLst>
          </p:cNvPr>
          <p:cNvSpPr>
            <a:spLocks noGrp="1"/>
          </p:cNvSpPr>
          <p:nvPr>
            <p:ph idx="1"/>
          </p:nvPr>
        </p:nvSpPr>
        <p:spPr>
          <a:xfrm>
            <a:off x="512179" y="1433042"/>
            <a:ext cx="11189826" cy="4872990"/>
          </a:xfrm>
        </p:spPr>
        <p:txBody>
          <a:bodyPr>
            <a:normAutofit fontScale="85000" lnSpcReduction="20000"/>
          </a:bodyPr>
          <a:lstStyle/>
          <a:p>
            <a:pPr marL="457200" indent="-457200">
              <a:lnSpc>
                <a:spcPct val="120000"/>
              </a:lnSpc>
              <a:spcBef>
                <a:spcPts val="300"/>
              </a:spcBef>
              <a:spcAft>
                <a:spcPts val="600"/>
              </a:spcAft>
              <a:buFont typeface="+mj-lt"/>
              <a:buAutoNum type="arabicPeriod"/>
            </a:pPr>
            <a:r>
              <a:rPr lang="en-US" b="1" dirty="0" smtClean="0">
                <a:solidFill>
                  <a:srgbClr val="FF0000"/>
                </a:solidFill>
              </a:rPr>
              <a:t> </a:t>
            </a:r>
            <a:r>
              <a:rPr lang="en-US" sz="2600" b="1" dirty="0">
                <a:solidFill>
                  <a:srgbClr val="FF0000"/>
                </a:solidFill>
              </a:rPr>
              <a:t>The Accelerator </a:t>
            </a:r>
            <a:endParaRPr lang="en-US" sz="2600" b="1" dirty="0" smtClean="0">
              <a:solidFill>
                <a:srgbClr val="FF0000"/>
              </a:solidFill>
            </a:endParaRPr>
          </a:p>
          <a:p>
            <a:pPr marL="0" indent="0">
              <a:lnSpc>
                <a:spcPct val="120000"/>
              </a:lnSpc>
              <a:spcBef>
                <a:spcPts val="300"/>
              </a:spcBef>
              <a:spcAft>
                <a:spcPts val="600"/>
              </a:spcAft>
              <a:buNone/>
            </a:pPr>
            <a:r>
              <a:rPr lang="en-US" sz="2600" dirty="0" smtClean="0"/>
              <a:t>Speed </a:t>
            </a:r>
            <a:r>
              <a:rPr lang="en-US" sz="2600" dirty="0"/>
              <a:t>is of utmost importance. HR can help to accelerate processes and decision making. The pace in most </a:t>
            </a:r>
            <a:r>
              <a:rPr lang="en-US" sz="2600" dirty="0" smtClean="0"/>
              <a:t>organizations </a:t>
            </a:r>
            <a:r>
              <a:rPr lang="en-US" sz="2600" dirty="0"/>
              <a:t>is too slow. The year is still the most important planning building block. HR can do a lot to help to increase the speed. Hire speedy persons. Get rid of, or redesign, slow and bureaucratic processes. Stop with one-size-fits-all concepts. Adopt ‘Just-in time’ and get rid of ‘Just-in-case’. </a:t>
            </a:r>
          </a:p>
          <a:p>
            <a:pPr marL="514350" indent="-514350">
              <a:lnSpc>
                <a:spcPct val="120000"/>
              </a:lnSpc>
              <a:spcBef>
                <a:spcPts val="300"/>
              </a:spcBef>
              <a:spcAft>
                <a:spcPts val="600"/>
              </a:spcAft>
              <a:buFont typeface="+mj-lt"/>
              <a:buAutoNum type="arabicPeriod" startAt="2"/>
            </a:pPr>
            <a:r>
              <a:rPr lang="en-US" sz="2600" b="1" dirty="0" smtClean="0">
                <a:solidFill>
                  <a:srgbClr val="FF0000"/>
                </a:solidFill>
              </a:rPr>
              <a:t>The </a:t>
            </a:r>
            <a:r>
              <a:rPr lang="en-US" sz="2600" b="1" dirty="0">
                <a:solidFill>
                  <a:srgbClr val="FF0000"/>
                </a:solidFill>
              </a:rPr>
              <a:t>Challenger </a:t>
            </a:r>
            <a:endParaRPr lang="en-US" sz="2600" b="1" dirty="0" smtClean="0">
              <a:solidFill>
                <a:srgbClr val="FF0000"/>
              </a:solidFill>
            </a:endParaRPr>
          </a:p>
          <a:p>
            <a:pPr marL="0" indent="0">
              <a:lnSpc>
                <a:spcPct val="120000"/>
              </a:lnSpc>
              <a:spcBef>
                <a:spcPts val="300"/>
              </a:spcBef>
              <a:spcAft>
                <a:spcPts val="600"/>
              </a:spcAft>
              <a:buNone/>
            </a:pPr>
            <a:r>
              <a:rPr lang="en-US" sz="2600" dirty="0" smtClean="0"/>
              <a:t>We </a:t>
            </a:r>
            <a:r>
              <a:rPr lang="en-US" sz="2600" dirty="0"/>
              <a:t>need people who dare to challenge at the top. Group think is observed too often. The plans are always ambitious and will result in more growth. Nobody wants to be the party pooper. Nobody wants to be perceived as a blocker. This is where HR can show its independency, and challenge where others choose to be followers. </a:t>
            </a:r>
          </a:p>
        </p:txBody>
      </p:sp>
    </p:spTree>
    <p:extLst>
      <p:ext uri="{BB962C8B-B14F-4D97-AF65-F5344CB8AC3E}">
        <p14:creationId xmlns:p14="http://schemas.microsoft.com/office/powerpoint/2010/main" val="8284212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5586" y="405557"/>
            <a:ext cx="4523771" cy="751911"/>
          </a:xfrm>
        </p:spPr>
        <p:txBody>
          <a:bodyPr>
            <a:normAutofit/>
          </a:bodyPr>
          <a:lstStyle/>
          <a:p>
            <a:pPr algn="l"/>
            <a:r>
              <a:rPr lang="en-US" b="1" dirty="0"/>
              <a:t>18 </a:t>
            </a:r>
            <a:r>
              <a:rPr lang="en-US" b="1" dirty="0" smtClean="0"/>
              <a:t>Roles     3 &amp; 4 </a:t>
            </a:r>
            <a:endParaRPr lang="en-US" dirty="0"/>
          </a:p>
        </p:txBody>
      </p:sp>
      <p:sp>
        <p:nvSpPr>
          <p:cNvPr id="5" name="Content Placeholder 4"/>
          <p:cNvSpPr>
            <a:spLocks noGrp="1"/>
          </p:cNvSpPr>
          <p:nvPr>
            <p:ph idx="1"/>
          </p:nvPr>
        </p:nvSpPr>
        <p:spPr>
          <a:xfrm>
            <a:off x="465881" y="1354239"/>
            <a:ext cx="11189825" cy="5092860"/>
          </a:xfrm>
        </p:spPr>
        <p:txBody>
          <a:bodyPr>
            <a:normAutofit fontScale="92500" lnSpcReduction="20000"/>
          </a:bodyPr>
          <a:lstStyle/>
          <a:p>
            <a:pPr marL="457200" indent="-457200">
              <a:buClr>
                <a:srgbClr val="FF0000"/>
              </a:buClr>
              <a:buFont typeface="+mj-lt"/>
              <a:buAutoNum type="arabicPeriod" startAt="3"/>
            </a:pPr>
            <a:r>
              <a:rPr lang="en-US" sz="2400" b="1" dirty="0">
                <a:solidFill>
                  <a:srgbClr val="FF0000"/>
                </a:solidFill>
              </a:rPr>
              <a:t>The Connector </a:t>
            </a:r>
            <a:endParaRPr lang="en-US" sz="2400" b="1" dirty="0" smtClean="0">
              <a:solidFill>
                <a:srgbClr val="FF0000"/>
              </a:solidFill>
            </a:endParaRPr>
          </a:p>
          <a:p>
            <a:pPr marL="0" indent="0">
              <a:lnSpc>
                <a:spcPct val="120000"/>
              </a:lnSpc>
              <a:spcBef>
                <a:spcPts val="300"/>
              </a:spcBef>
              <a:spcAft>
                <a:spcPts val="600"/>
              </a:spcAft>
              <a:buClr>
                <a:schemeClr val="tx1"/>
              </a:buClr>
              <a:buNone/>
            </a:pPr>
            <a:r>
              <a:rPr lang="en-US" sz="2400" dirty="0" smtClean="0"/>
              <a:t>In </a:t>
            </a:r>
            <a:r>
              <a:rPr lang="en-US" sz="2400" dirty="0"/>
              <a:t>today’s organization it is all about connections. HR must focus on building and strengthening the connections. Between countries. Between functional areas. Between old and young. Between Baby Boomers and Gen Y and Gen Z. Between old and new. Between early adaptors and followers. Between change lovers and stabilizers. Between inner circle and outer circle. Between leaders and followers. Between HQ and the people at the front. </a:t>
            </a:r>
            <a:endParaRPr lang="en-US" sz="2400" dirty="0" smtClean="0"/>
          </a:p>
          <a:p>
            <a:pPr marL="457200" indent="-457200">
              <a:buClr>
                <a:schemeClr val="tx1"/>
              </a:buClr>
              <a:buFont typeface="+mj-lt"/>
              <a:buAutoNum type="arabicPeriod" startAt="3"/>
            </a:pPr>
            <a:endParaRPr lang="en-US" sz="2000" dirty="0" smtClean="0"/>
          </a:p>
          <a:p>
            <a:pPr marL="457200" indent="-457200">
              <a:buClr>
                <a:srgbClr val="FF0000"/>
              </a:buClr>
              <a:buFont typeface="+mj-lt"/>
              <a:buAutoNum type="arabicPeriod" startAt="4"/>
            </a:pPr>
            <a:r>
              <a:rPr lang="en-US" sz="2400" b="1" dirty="0" smtClean="0">
                <a:solidFill>
                  <a:srgbClr val="FF0000"/>
                </a:solidFill>
              </a:rPr>
              <a:t>The Data-cruncher</a:t>
            </a:r>
          </a:p>
          <a:p>
            <a:pPr marL="0" indent="0">
              <a:lnSpc>
                <a:spcPct val="110000"/>
              </a:lnSpc>
              <a:spcBef>
                <a:spcPts val="300"/>
              </a:spcBef>
              <a:spcAft>
                <a:spcPts val="600"/>
              </a:spcAft>
              <a:buClr>
                <a:schemeClr val="tx1"/>
              </a:buClr>
              <a:buNone/>
            </a:pPr>
            <a:r>
              <a:rPr lang="en-US" sz="2400" dirty="0"/>
              <a:t>Traditionally data analysis is not one of the core competencies of HR. It should be, and modern technology will help a lot. HR can have its sensors out wide in the organization. What is happening with the engagement levels of people in critical projects? What capabilities are slowly eroding? Moving people analytics from descriptive to predictive. </a:t>
            </a:r>
          </a:p>
          <a:p>
            <a:pPr marL="457200" indent="-457200">
              <a:buClr>
                <a:schemeClr val="tx1"/>
              </a:buClr>
              <a:buFont typeface="+mj-lt"/>
              <a:buAutoNum type="arabicPeriod" startAt="3"/>
            </a:pPr>
            <a:endParaRPr lang="en-US" sz="2400" dirty="0"/>
          </a:p>
          <a:p>
            <a:pPr marL="457200" indent="-457200">
              <a:buClr>
                <a:schemeClr val="tx1"/>
              </a:buClr>
              <a:buFont typeface="+mj-lt"/>
              <a:buAutoNum type="arabicPeriod" startAt="3"/>
            </a:pPr>
            <a:endParaRPr lang="en-US" sz="2400" b="1" dirty="0"/>
          </a:p>
          <a:p>
            <a:endParaRPr lang="en-US" dirty="0"/>
          </a:p>
        </p:txBody>
      </p:sp>
    </p:spTree>
    <p:extLst>
      <p:ext uri="{BB962C8B-B14F-4D97-AF65-F5344CB8AC3E}">
        <p14:creationId xmlns:p14="http://schemas.microsoft.com/office/powerpoint/2010/main" val="270820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A screenshot of text&#10;&#10;Description generated with very high confidence">
            <a:extLst>
              <a:ext uri="{FF2B5EF4-FFF2-40B4-BE49-F238E27FC236}">
                <a16:creationId xmlns="" xmlns:a16="http://schemas.microsoft.com/office/drawing/2014/main" id="{96BCFAD9-BB58-4CA4-BB8B-628B271A69C9}"/>
              </a:ext>
            </a:extLst>
          </p:cNvPr>
          <p:cNvPicPr>
            <a:picLocks noChangeAspect="1"/>
          </p:cNvPicPr>
          <p:nvPr/>
        </p:nvPicPr>
        <p:blipFill rotWithShape="1">
          <a:blip r:embed="rId2"/>
          <a:srcRect l="9328" r="7072"/>
          <a:stretch/>
        </p:blipFill>
        <p:spPr>
          <a:xfrm>
            <a:off x="3290315" y="1498320"/>
            <a:ext cx="4672584" cy="5284176"/>
          </a:xfrm>
          <a:prstGeom prst="rect">
            <a:avLst/>
          </a:prstGeom>
        </p:spPr>
      </p:pic>
      <p:sp>
        <p:nvSpPr>
          <p:cNvPr id="2" name="Title 1">
            <a:extLst>
              <a:ext uri="{FF2B5EF4-FFF2-40B4-BE49-F238E27FC236}">
                <a16:creationId xmlns="" xmlns:a16="http://schemas.microsoft.com/office/drawing/2014/main" id="{DB36C47F-EA3C-433C-B210-3593279922FC}"/>
              </a:ext>
            </a:extLst>
          </p:cNvPr>
          <p:cNvSpPr>
            <a:spLocks noGrp="1"/>
          </p:cNvSpPr>
          <p:nvPr>
            <p:ph type="title"/>
          </p:nvPr>
        </p:nvSpPr>
        <p:spPr>
          <a:xfrm>
            <a:off x="725266" y="377512"/>
            <a:ext cx="10678357" cy="1125975"/>
          </a:xfrm>
        </p:spPr>
        <p:txBody>
          <a:bodyPr>
            <a:normAutofit/>
          </a:bodyPr>
          <a:lstStyle/>
          <a:p>
            <a:pPr algn="l"/>
            <a:r>
              <a:rPr lang="en-US" b="1" dirty="0" smtClean="0"/>
              <a:t>Strategic,</a:t>
            </a:r>
            <a:r>
              <a:rPr lang="en-US" b="1" dirty="0"/>
              <a:t> </a:t>
            </a:r>
            <a:r>
              <a:rPr lang="en-US" b="1" dirty="0" smtClean="0"/>
              <a:t>tactical</a:t>
            </a:r>
            <a:r>
              <a:rPr lang="en-US" b="1" dirty="0"/>
              <a:t>, or both</a:t>
            </a:r>
          </a:p>
        </p:txBody>
      </p:sp>
      <p:sp>
        <p:nvSpPr>
          <p:cNvPr id="7" name="TextBox 6"/>
          <p:cNvSpPr txBox="1"/>
          <p:nvPr/>
        </p:nvSpPr>
        <p:spPr>
          <a:xfrm>
            <a:off x="6820927" y="3985808"/>
            <a:ext cx="1122922" cy="215444"/>
          </a:xfrm>
          <a:prstGeom prst="rect">
            <a:avLst/>
          </a:prstGeom>
          <a:solidFill>
            <a:srgbClr val="FF9900"/>
          </a:solidFill>
          <a:ln w="6350">
            <a:noFill/>
          </a:ln>
        </p:spPr>
        <p:txBody>
          <a:bodyPr wrap="square" tIns="0" bIns="0" rtlCol="0">
            <a:spAutoFit/>
          </a:bodyPr>
          <a:lstStyle/>
          <a:p>
            <a:r>
              <a:rPr lang="en-US" sz="1400" b="1" dirty="0" smtClean="0">
                <a:solidFill>
                  <a:schemeClr val="bg1"/>
                </a:solidFill>
                <a:latin typeface="Arial" panose="020B0604020202020204" pitchFamily="34" charset="0"/>
                <a:cs typeface="Arial" panose="020B0604020202020204" pitchFamily="34" charset="0"/>
              </a:rPr>
              <a:t>People</a:t>
            </a:r>
            <a:endParaRPr lang="en-US" sz="14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3295551" y="3995333"/>
            <a:ext cx="1122922" cy="215444"/>
          </a:xfrm>
          <a:prstGeom prst="rect">
            <a:avLst/>
          </a:prstGeom>
          <a:solidFill>
            <a:srgbClr val="FF9900"/>
          </a:solidFill>
          <a:ln w="6350">
            <a:noFill/>
          </a:ln>
        </p:spPr>
        <p:txBody>
          <a:bodyPr wrap="square" tIns="0" bIns="0" rtlCol="0">
            <a:spAutoFit/>
          </a:bodyPr>
          <a:lstStyle/>
          <a:p>
            <a:r>
              <a:rPr lang="en-US" sz="1400" b="1" dirty="0" smtClean="0">
                <a:solidFill>
                  <a:schemeClr val="bg1"/>
                </a:solidFill>
                <a:latin typeface="Arial" panose="020B0604020202020204" pitchFamily="34" charset="0"/>
                <a:cs typeface="Arial" panose="020B0604020202020204" pitchFamily="34" charset="0"/>
              </a:rPr>
              <a:t>Process</a:t>
            </a:r>
            <a:endParaRPr lang="en-US" sz="14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9239250" y="5429250"/>
            <a:ext cx="1651581" cy="369332"/>
          </a:xfrm>
          <a:prstGeom prst="rect">
            <a:avLst/>
          </a:prstGeom>
          <a:noFill/>
        </p:spPr>
        <p:txBody>
          <a:bodyPr wrap="square" rtlCol="0">
            <a:spAutoFit/>
          </a:bodyPr>
          <a:lstStyle/>
          <a:p>
            <a:r>
              <a:rPr lang="en-US" dirty="0" smtClean="0"/>
              <a:t>See Handout</a:t>
            </a:r>
            <a:endParaRPr lang="en-US" dirty="0"/>
          </a:p>
        </p:txBody>
      </p:sp>
    </p:spTree>
    <p:extLst>
      <p:ext uri="{BB962C8B-B14F-4D97-AF65-F5344CB8AC3E}">
        <p14:creationId xmlns:p14="http://schemas.microsoft.com/office/powerpoint/2010/main" val="1033885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424878-A844-437C-9BDD-31A54AFA0878}"/>
              </a:ext>
            </a:extLst>
          </p:cNvPr>
          <p:cNvSpPr>
            <a:spLocks noGrp="1"/>
          </p:cNvSpPr>
          <p:nvPr>
            <p:ph type="title"/>
          </p:nvPr>
        </p:nvSpPr>
        <p:spPr>
          <a:xfrm>
            <a:off x="4261534" y="261356"/>
            <a:ext cx="4968192" cy="1087576"/>
          </a:xfrm>
        </p:spPr>
        <p:txBody>
          <a:bodyPr>
            <a:normAutofit fontScale="90000"/>
          </a:bodyPr>
          <a:lstStyle/>
          <a:p>
            <a:pPr algn="l"/>
            <a:r>
              <a:rPr lang="en-US" b="1" dirty="0"/>
              <a:t>18 </a:t>
            </a:r>
            <a:r>
              <a:rPr lang="en-US" b="1" dirty="0" smtClean="0"/>
              <a:t>Roles    	5 &amp; 6 </a:t>
            </a:r>
            <a:endParaRPr lang="en-US" b="1" dirty="0"/>
          </a:p>
        </p:txBody>
      </p:sp>
      <p:sp>
        <p:nvSpPr>
          <p:cNvPr id="3" name="Content Placeholder 2">
            <a:extLst>
              <a:ext uri="{FF2B5EF4-FFF2-40B4-BE49-F238E27FC236}">
                <a16:creationId xmlns="" xmlns:a16="http://schemas.microsoft.com/office/drawing/2014/main" id="{87F444FC-DE95-46BD-A6D3-561EF86445B8}"/>
              </a:ext>
            </a:extLst>
          </p:cNvPr>
          <p:cNvSpPr>
            <a:spLocks noGrp="1"/>
          </p:cNvSpPr>
          <p:nvPr>
            <p:ph idx="1"/>
          </p:nvPr>
        </p:nvSpPr>
        <p:spPr>
          <a:xfrm>
            <a:off x="173620" y="1539432"/>
            <a:ext cx="11458937" cy="4791919"/>
          </a:xfrm>
        </p:spPr>
        <p:txBody>
          <a:bodyPr>
            <a:normAutofit/>
          </a:bodyPr>
          <a:lstStyle/>
          <a:p>
            <a:pPr marL="457200" indent="-457200">
              <a:lnSpc>
                <a:spcPct val="100000"/>
              </a:lnSpc>
              <a:spcBef>
                <a:spcPts val="300"/>
              </a:spcBef>
              <a:spcAft>
                <a:spcPts val="600"/>
              </a:spcAft>
              <a:buFont typeface="+mj-lt"/>
              <a:buAutoNum type="arabicPeriod" startAt="5"/>
            </a:pPr>
            <a:r>
              <a:rPr lang="en-US" b="1" dirty="0" smtClean="0">
                <a:solidFill>
                  <a:srgbClr val="FF0000"/>
                </a:solidFill>
              </a:rPr>
              <a:t>The </a:t>
            </a:r>
            <a:r>
              <a:rPr lang="en-US" b="1" dirty="0">
                <a:solidFill>
                  <a:srgbClr val="FF0000"/>
                </a:solidFill>
              </a:rPr>
              <a:t>Designer </a:t>
            </a:r>
            <a:endParaRPr lang="en-US" b="1" dirty="0" smtClean="0">
              <a:solidFill>
                <a:srgbClr val="FF0000"/>
              </a:solidFill>
            </a:endParaRPr>
          </a:p>
          <a:p>
            <a:pPr marL="0" indent="0">
              <a:lnSpc>
                <a:spcPct val="100000"/>
              </a:lnSpc>
              <a:spcBef>
                <a:spcPts val="300"/>
              </a:spcBef>
              <a:spcAft>
                <a:spcPts val="600"/>
              </a:spcAft>
              <a:buNone/>
            </a:pPr>
            <a:r>
              <a:rPr lang="en-US" dirty="0" smtClean="0"/>
              <a:t>Can organizations </a:t>
            </a:r>
            <a:r>
              <a:rPr lang="en-US" dirty="0"/>
              <a:t>be beautiful? Can </a:t>
            </a:r>
            <a:r>
              <a:rPr lang="en-US" dirty="0" smtClean="0"/>
              <a:t>organizations </a:t>
            </a:r>
            <a:r>
              <a:rPr lang="en-US" dirty="0"/>
              <a:t>be a place where it is fun to be? HR can play a more active role in workplace design. Functionality and efficiency: yes, but let’s as HR add the people element. Let’s also make sure what we design can fulfil the needs of different groups. Another type of designer is the employee journey designer (see role 7). </a:t>
            </a:r>
          </a:p>
          <a:p>
            <a:pPr marL="457200" indent="-457200">
              <a:lnSpc>
                <a:spcPct val="100000"/>
              </a:lnSpc>
              <a:spcBef>
                <a:spcPts val="300"/>
              </a:spcBef>
              <a:spcAft>
                <a:spcPts val="600"/>
              </a:spcAft>
              <a:buFont typeface="+mj-lt"/>
              <a:buAutoNum type="arabicPeriod" startAt="6"/>
            </a:pPr>
            <a:r>
              <a:rPr lang="en-US" b="1" dirty="0" smtClean="0">
                <a:solidFill>
                  <a:srgbClr val="FF0000"/>
                </a:solidFill>
              </a:rPr>
              <a:t>The </a:t>
            </a:r>
            <a:r>
              <a:rPr lang="en-US" b="1" dirty="0">
                <a:solidFill>
                  <a:srgbClr val="FF0000"/>
                </a:solidFill>
              </a:rPr>
              <a:t>Employee Champion </a:t>
            </a:r>
            <a:endParaRPr lang="en-US" b="1" dirty="0" smtClean="0">
              <a:solidFill>
                <a:srgbClr val="FF0000"/>
              </a:solidFill>
            </a:endParaRPr>
          </a:p>
          <a:p>
            <a:pPr marL="0" indent="0">
              <a:lnSpc>
                <a:spcPct val="100000"/>
              </a:lnSpc>
              <a:spcBef>
                <a:spcPts val="300"/>
              </a:spcBef>
              <a:spcAft>
                <a:spcPts val="600"/>
              </a:spcAft>
              <a:buNone/>
            </a:pPr>
            <a:r>
              <a:rPr lang="en-US" dirty="0" smtClean="0"/>
              <a:t>One </a:t>
            </a:r>
            <a:r>
              <a:rPr lang="en-US" dirty="0"/>
              <a:t>of the most undervalued roles in the original Ulrich model is finally getting some traction. For years HR has focused on becoming part of senior management (or al least getting as close as possible to senior management). Nobody wanted to be an administrative expert, and focusing on the employees was also very old fashioned. This is changing, and employee intimacy is becoming more important. </a:t>
            </a:r>
          </a:p>
        </p:txBody>
      </p:sp>
    </p:spTree>
    <p:extLst>
      <p:ext uri="{BB962C8B-B14F-4D97-AF65-F5344CB8AC3E}">
        <p14:creationId xmlns:p14="http://schemas.microsoft.com/office/powerpoint/2010/main" val="35172071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85A25E-3043-43C7-8D5C-C48595B524FF}"/>
              </a:ext>
            </a:extLst>
          </p:cNvPr>
          <p:cNvSpPr>
            <a:spLocks noGrp="1"/>
          </p:cNvSpPr>
          <p:nvPr>
            <p:ph type="title"/>
          </p:nvPr>
        </p:nvSpPr>
        <p:spPr>
          <a:xfrm>
            <a:off x="4076701" y="154773"/>
            <a:ext cx="5343524" cy="1293028"/>
          </a:xfrm>
        </p:spPr>
        <p:txBody>
          <a:bodyPr/>
          <a:lstStyle/>
          <a:p>
            <a:pPr algn="l"/>
            <a:r>
              <a:rPr lang="en-US" b="1" dirty="0"/>
              <a:t>18 </a:t>
            </a:r>
            <a:r>
              <a:rPr lang="en-US" b="1" dirty="0" smtClean="0"/>
              <a:t>roles    7 &amp; 8</a:t>
            </a:r>
            <a:endParaRPr lang="en-US" b="1" dirty="0"/>
          </a:p>
        </p:txBody>
      </p:sp>
      <p:sp>
        <p:nvSpPr>
          <p:cNvPr id="3" name="Content Placeholder 2">
            <a:extLst>
              <a:ext uri="{FF2B5EF4-FFF2-40B4-BE49-F238E27FC236}">
                <a16:creationId xmlns="" xmlns:a16="http://schemas.microsoft.com/office/drawing/2014/main" id="{374139C8-5762-427D-A0CD-109C3714E76E}"/>
              </a:ext>
            </a:extLst>
          </p:cNvPr>
          <p:cNvSpPr>
            <a:spLocks noGrp="1"/>
          </p:cNvSpPr>
          <p:nvPr>
            <p:ph idx="1"/>
          </p:nvPr>
        </p:nvSpPr>
        <p:spPr/>
        <p:txBody>
          <a:bodyPr>
            <a:normAutofit fontScale="92500"/>
          </a:bodyPr>
          <a:lstStyle/>
          <a:p>
            <a:pPr marL="457200" indent="-457200">
              <a:lnSpc>
                <a:spcPct val="100000"/>
              </a:lnSpc>
              <a:spcBef>
                <a:spcPts val="300"/>
              </a:spcBef>
              <a:spcAft>
                <a:spcPts val="600"/>
              </a:spcAft>
              <a:buClr>
                <a:schemeClr val="accent1"/>
              </a:buClr>
              <a:buFont typeface="+mj-lt"/>
              <a:buAutoNum type="arabicPeriod" startAt="7"/>
            </a:pPr>
            <a:r>
              <a:rPr lang="en-US" b="1" dirty="0" smtClean="0">
                <a:solidFill>
                  <a:srgbClr val="FF0000"/>
                </a:solidFill>
              </a:rPr>
              <a:t>The Employee Journey Designer </a:t>
            </a:r>
          </a:p>
          <a:p>
            <a:pPr marL="0" indent="0">
              <a:lnSpc>
                <a:spcPct val="100000"/>
              </a:lnSpc>
              <a:spcBef>
                <a:spcPts val="300"/>
              </a:spcBef>
              <a:spcAft>
                <a:spcPts val="600"/>
              </a:spcAft>
              <a:buNone/>
            </a:pPr>
            <a:r>
              <a:rPr lang="en-US" dirty="0" smtClean="0"/>
              <a:t>The </a:t>
            </a:r>
            <a:r>
              <a:rPr lang="en-US" dirty="0"/>
              <a:t>employee journey and the employee experience are becoming mainstream in 2018. Designing the journey, from start to finish, is becoming an important role of HR. Read: Where to start when you want to improve the employee experience? (https://hrtrendinstitute.com/2017/04/21/start-employee-experience/) </a:t>
            </a:r>
          </a:p>
          <a:p>
            <a:pPr marL="457200" indent="-457200">
              <a:lnSpc>
                <a:spcPct val="100000"/>
              </a:lnSpc>
              <a:spcBef>
                <a:spcPts val="300"/>
              </a:spcBef>
              <a:spcAft>
                <a:spcPts val="600"/>
              </a:spcAft>
              <a:buFont typeface="+mj-lt"/>
              <a:buAutoNum type="arabicPeriod" startAt="8"/>
            </a:pPr>
            <a:r>
              <a:rPr lang="en-US" b="1" dirty="0" smtClean="0">
                <a:solidFill>
                  <a:srgbClr val="FF0000"/>
                </a:solidFill>
              </a:rPr>
              <a:t>The </a:t>
            </a:r>
            <a:r>
              <a:rPr lang="en-US" b="1" dirty="0">
                <a:solidFill>
                  <a:srgbClr val="FF0000"/>
                </a:solidFill>
              </a:rPr>
              <a:t>Experimenter </a:t>
            </a:r>
            <a:endParaRPr lang="en-US" b="1" dirty="0" smtClean="0">
              <a:solidFill>
                <a:srgbClr val="FF0000"/>
              </a:solidFill>
            </a:endParaRPr>
          </a:p>
          <a:p>
            <a:pPr marL="0" indent="0">
              <a:lnSpc>
                <a:spcPct val="100000"/>
              </a:lnSpc>
              <a:spcBef>
                <a:spcPts val="300"/>
              </a:spcBef>
              <a:spcAft>
                <a:spcPts val="600"/>
              </a:spcAft>
              <a:buNone/>
            </a:pPr>
            <a:r>
              <a:rPr lang="en-US" dirty="0" smtClean="0"/>
              <a:t>We </a:t>
            </a:r>
            <a:r>
              <a:rPr lang="en-US" dirty="0"/>
              <a:t>can learn a lot of experiments. HR can drive experiments. Do not strive to design the global all-encompassing process, practice or system that will be future-proof. Time goes by and nothing happens. Start experiments with those parts of the </a:t>
            </a:r>
            <a:r>
              <a:rPr lang="en-US" dirty="0" smtClean="0"/>
              <a:t>organization </a:t>
            </a:r>
            <a:r>
              <a:rPr lang="en-US" dirty="0"/>
              <a:t>that love something new. Implement, learn, adapt and start a new experiment. </a:t>
            </a:r>
          </a:p>
        </p:txBody>
      </p:sp>
    </p:spTree>
    <p:extLst>
      <p:ext uri="{BB962C8B-B14F-4D97-AF65-F5344CB8AC3E}">
        <p14:creationId xmlns:p14="http://schemas.microsoft.com/office/powerpoint/2010/main" val="253216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248" y="2182985"/>
            <a:ext cx="10820400" cy="4024125"/>
          </a:xfrm>
        </p:spPr>
        <p:txBody>
          <a:bodyPr/>
          <a:lstStyle/>
          <a:p>
            <a:pPr marL="457200" indent="-457200">
              <a:lnSpc>
                <a:spcPct val="100000"/>
              </a:lnSpc>
              <a:spcBef>
                <a:spcPts val="300"/>
              </a:spcBef>
              <a:spcAft>
                <a:spcPts val="600"/>
              </a:spcAft>
              <a:buFont typeface="+mj-lt"/>
              <a:buAutoNum type="arabicPeriod" startAt="9"/>
            </a:pPr>
            <a:r>
              <a:rPr lang="en-US" b="1" dirty="0" smtClean="0">
                <a:solidFill>
                  <a:srgbClr val="FF0000"/>
                </a:solidFill>
              </a:rPr>
              <a:t>The </a:t>
            </a:r>
            <a:r>
              <a:rPr lang="en-US" b="1" dirty="0">
                <a:solidFill>
                  <a:srgbClr val="FF0000"/>
                </a:solidFill>
              </a:rPr>
              <a:t>Guardian of the Values </a:t>
            </a:r>
            <a:endParaRPr lang="en-US" b="1" dirty="0" smtClean="0">
              <a:solidFill>
                <a:srgbClr val="FF0000"/>
              </a:solidFill>
            </a:endParaRPr>
          </a:p>
          <a:p>
            <a:pPr marL="0" indent="0">
              <a:lnSpc>
                <a:spcPct val="100000"/>
              </a:lnSpc>
              <a:spcBef>
                <a:spcPts val="300"/>
              </a:spcBef>
              <a:spcAft>
                <a:spcPts val="600"/>
              </a:spcAft>
              <a:buNone/>
            </a:pPr>
            <a:r>
              <a:rPr lang="en-US" dirty="0" smtClean="0"/>
              <a:t>Organizations </a:t>
            </a:r>
            <a:r>
              <a:rPr lang="en-US" dirty="0"/>
              <a:t>and people become more and more values driven. Strong values need to be nourished and defended. HR leaders should be role models that through their behaviors show that they are living the values</a:t>
            </a:r>
            <a:r>
              <a:rPr lang="en-US" dirty="0" smtClean="0"/>
              <a:t>.</a:t>
            </a:r>
          </a:p>
          <a:p>
            <a:pPr marL="457200" indent="-457200">
              <a:lnSpc>
                <a:spcPct val="100000"/>
              </a:lnSpc>
              <a:spcBef>
                <a:spcPts val="300"/>
              </a:spcBef>
              <a:spcAft>
                <a:spcPts val="600"/>
              </a:spcAft>
              <a:buFont typeface="+mj-lt"/>
              <a:buAutoNum type="arabicPeriod" startAt="9"/>
            </a:pPr>
            <a:endParaRPr lang="en-US" dirty="0" smtClean="0"/>
          </a:p>
          <a:p>
            <a:pPr marL="457200" indent="-457200">
              <a:lnSpc>
                <a:spcPct val="100000"/>
              </a:lnSpc>
              <a:spcBef>
                <a:spcPts val="300"/>
              </a:spcBef>
              <a:spcAft>
                <a:spcPts val="600"/>
              </a:spcAft>
              <a:buFont typeface="+mj-lt"/>
              <a:buAutoNum type="arabicPeriod" startAt="10"/>
            </a:pPr>
            <a:r>
              <a:rPr lang="en-US" b="1" dirty="0" smtClean="0">
                <a:solidFill>
                  <a:srgbClr val="FF0000"/>
                </a:solidFill>
              </a:rPr>
              <a:t>The Magician  </a:t>
            </a:r>
          </a:p>
          <a:p>
            <a:pPr marL="0" indent="0">
              <a:lnSpc>
                <a:spcPct val="100000"/>
              </a:lnSpc>
              <a:spcBef>
                <a:spcPts val="300"/>
              </a:spcBef>
              <a:spcAft>
                <a:spcPts val="600"/>
              </a:spcAft>
              <a:buNone/>
            </a:pPr>
            <a:r>
              <a:rPr lang="en-US" dirty="0" smtClean="0"/>
              <a:t>Top </a:t>
            </a:r>
            <a:r>
              <a:rPr lang="en-US" dirty="0"/>
              <a:t>HR professionals can be magicians. For example, by producing surprising insights with the help of people analytics. Management and employees like surprising insights, and HR can provide them. Sourcing surprising candidates is another area where HR can add a lot of value. </a:t>
            </a:r>
          </a:p>
          <a:p>
            <a:pPr marL="457200" indent="-457200">
              <a:lnSpc>
                <a:spcPct val="100000"/>
              </a:lnSpc>
              <a:spcBef>
                <a:spcPts val="300"/>
              </a:spcBef>
              <a:spcAft>
                <a:spcPts val="600"/>
              </a:spcAft>
              <a:buFont typeface="+mj-lt"/>
              <a:buAutoNum type="arabicPeriod" startAt="9"/>
            </a:pPr>
            <a:endParaRPr lang="en-US" dirty="0"/>
          </a:p>
          <a:p>
            <a:pPr>
              <a:lnSpc>
                <a:spcPct val="100000"/>
              </a:lnSpc>
              <a:spcBef>
                <a:spcPts val="300"/>
              </a:spcBef>
              <a:spcAft>
                <a:spcPts val="600"/>
              </a:spcAft>
            </a:pPr>
            <a:endParaRPr lang="en-US" dirty="0"/>
          </a:p>
        </p:txBody>
      </p:sp>
      <p:sp>
        <p:nvSpPr>
          <p:cNvPr id="4" name="Title 1">
            <a:extLst>
              <a:ext uri="{FF2B5EF4-FFF2-40B4-BE49-F238E27FC236}">
                <a16:creationId xmlns="" xmlns:a16="http://schemas.microsoft.com/office/drawing/2014/main" id="{BE85A25E-3043-43C7-8D5C-C48595B524FF}"/>
              </a:ext>
            </a:extLst>
          </p:cNvPr>
          <p:cNvSpPr>
            <a:spLocks noGrp="1"/>
          </p:cNvSpPr>
          <p:nvPr>
            <p:ph type="title"/>
          </p:nvPr>
        </p:nvSpPr>
        <p:spPr>
          <a:xfrm>
            <a:off x="3927073" y="250023"/>
            <a:ext cx="4476750" cy="1293028"/>
          </a:xfrm>
        </p:spPr>
        <p:txBody>
          <a:bodyPr/>
          <a:lstStyle/>
          <a:p>
            <a:pPr algn="l"/>
            <a:r>
              <a:rPr lang="en-US" b="1" dirty="0"/>
              <a:t>18 </a:t>
            </a:r>
            <a:r>
              <a:rPr lang="en-US" b="1" dirty="0" smtClean="0"/>
              <a:t>roles    9 &amp; 10</a:t>
            </a:r>
            <a:endParaRPr lang="en-US" b="1" dirty="0"/>
          </a:p>
        </p:txBody>
      </p:sp>
    </p:spTree>
    <p:extLst>
      <p:ext uri="{BB962C8B-B14F-4D97-AF65-F5344CB8AC3E}">
        <p14:creationId xmlns:p14="http://schemas.microsoft.com/office/powerpoint/2010/main" val="1401554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9C723C-98D2-430B-9015-8CEC3F2BEF72}"/>
              </a:ext>
            </a:extLst>
          </p:cNvPr>
          <p:cNvSpPr>
            <a:spLocks noGrp="1"/>
          </p:cNvSpPr>
          <p:nvPr>
            <p:ph type="title"/>
          </p:nvPr>
        </p:nvSpPr>
        <p:spPr>
          <a:xfrm>
            <a:off x="3829050" y="221448"/>
            <a:ext cx="5172075" cy="1293028"/>
          </a:xfrm>
        </p:spPr>
        <p:txBody>
          <a:bodyPr/>
          <a:lstStyle/>
          <a:p>
            <a:pPr algn="l"/>
            <a:r>
              <a:rPr lang="en-US" b="1" dirty="0"/>
              <a:t>18 roles    </a:t>
            </a:r>
            <a:r>
              <a:rPr lang="en-US" b="1" dirty="0" smtClean="0"/>
              <a:t>11 </a:t>
            </a:r>
            <a:r>
              <a:rPr lang="en-US" b="1" dirty="0"/>
              <a:t>&amp; </a:t>
            </a:r>
            <a:r>
              <a:rPr lang="en-US" b="1" dirty="0" smtClean="0"/>
              <a:t>12</a:t>
            </a:r>
            <a:endParaRPr lang="en-US" dirty="0"/>
          </a:p>
        </p:txBody>
      </p:sp>
      <p:sp>
        <p:nvSpPr>
          <p:cNvPr id="3" name="Content Placeholder 2">
            <a:extLst>
              <a:ext uri="{FF2B5EF4-FFF2-40B4-BE49-F238E27FC236}">
                <a16:creationId xmlns="" xmlns:a16="http://schemas.microsoft.com/office/drawing/2014/main" id="{DFC42AF6-68F4-46B2-B8D5-BEF03CFA9D2B}"/>
              </a:ext>
            </a:extLst>
          </p:cNvPr>
          <p:cNvSpPr>
            <a:spLocks noGrp="1"/>
          </p:cNvSpPr>
          <p:nvPr>
            <p:ph idx="1"/>
          </p:nvPr>
        </p:nvSpPr>
        <p:spPr/>
        <p:txBody>
          <a:bodyPr/>
          <a:lstStyle/>
          <a:p>
            <a:pPr marL="457200" indent="-457200">
              <a:buFont typeface="+mj-lt"/>
              <a:buAutoNum type="arabicPeriod" startAt="11"/>
            </a:pPr>
            <a:r>
              <a:rPr lang="en-US" b="1" dirty="0" smtClean="0">
                <a:solidFill>
                  <a:srgbClr val="FF0000"/>
                </a:solidFill>
              </a:rPr>
              <a:t>The </a:t>
            </a:r>
            <a:r>
              <a:rPr lang="en-US" b="1" dirty="0">
                <a:solidFill>
                  <a:srgbClr val="FF0000"/>
                </a:solidFill>
              </a:rPr>
              <a:t>M</a:t>
            </a:r>
            <a:r>
              <a:rPr lang="en-US" b="1" dirty="0" smtClean="0">
                <a:solidFill>
                  <a:srgbClr val="FF0000"/>
                </a:solidFill>
              </a:rPr>
              <a:t>ediator  </a:t>
            </a:r>
            <a:endParaRPr lang="en-US" b="1" dirty="0" smtClean="0">
              <a:solidFill>
                <a:srgbClr val="FF0000"/>
              </a:solidFill>
            </a:endParaRPr>
          </a:p>
          <a:p>
            <a:pPr marL="0" indent="0">
              <a:buNone/>
            </a:pPr>
            <a:r>
              <a:rPr lang="en-US" dirty="0" smtClean="0"/>
              <a:t>The </a:t>
            </a:r>
            <a:r>
              <a:rPr lang="en-US" dirty="0"/>
              <a:t>HR pro keeps her head cool. She is focused and immune to distractions. She finds time to mediate every day. Headspace is her </a:t>
            </a:r>
            <a:r>
              <a:rPr lang="en-US" dirty="0" smtClean="0"/>
              <a:t>favorite </a:t>
            </a:r>
            <a:r>
              <a:rPr lang="en-US" dirty="0"/>
              <a:t>app. </a:t>
            </a:r>
          </a:p>
          <a:p>
            <a:pPr marL="0" indent="0">
              <a:buNone/>
            </a:pPr>
            <a:endParaRPr lang="en-US" b="1" dirty="0" smtClean="0">
              <a:solidFill>
                <a:srgbClr val="FF0000"/>
              </a:solidFill>
            </a:endParaRPr>
          </a:p>
          <a:p>
            <a:pPr marL="457200" indent="-457200">
              <a:buFont typeface="+mj-lt"/>
              <a:buAutoNum type="arabicPeriod" startAt="12"/>
            </a:pPr>
            <a:r>
              <a:rPr lang="en-US" b="1" dirty="0" smtClean="0">
                <a:solidFill>
                  <a:srgbClr val="FF0000"/>
                </a:solidFill>
              </a:rPr>
              <a:t>The </a:t>
            </a:r>
            <a:r>
              <a:rPr lang="en-US" b="1" dirty="0">
                <a:solidFill>
                  <a:srgbClr val="FF0000"/>
                </a:solidFill>
              </a:rPr>
              <a:t>P</a:t>
            </a:r>
            <a:r>
              <a:rPr lang="en-US" b="1" dirty="0" smtClean="0">
                <a:solidFill>
                  <a:srgbClr val="FF0000"/>
                </a:solidFill>
              </a:rPr>
              <a:t>erformance Consultant  </a:t>
            </a:r>
          </a:p>
          <a:p>
            <a:pPr marL="0" indent="0">
              <a:buNone/>
            </a:pPr>
            <a:r>
              <a:rPr lang="en-US" dirty="0" smtClean="0"/>
              <a:t>Some </a:t>
            </a:r>
            <a:r>
              <a:rPr lang="en-US" dirty="0"/>
              <a:t>people are better in giving feedback than others. It is probably better to make use of the capabilities of these people, then to train all people to give better feedback. Performance consulting is an excellent role for HR: helping good people to become better.</a:t>
            </a:r>
          </a:p>
        </p:txBody>
      </p:sp>
    </p:spTree>
    <p:extLst>
      <p:ext uri="{BB962C8B-B14F-4D97-AF65-F5344CB8AC3E}">
        <p14:creationId xmlns:p14="http://schemas.microsoft.com/office/powerpoint/2010/main" val="10406755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206DD0-AF28-4733-9512-4CBCDA724F1C}"/>
              </a:ext>
            </a:extLst>
          </p:cNvPr>
          <p:cNvSpPr>
            <a:spLocks noGrp="1"/>
          </p:cNvSpPr>
          <p:nvPr>
            <p:ph type="title"/>
          </p:nvPr>
        </p:nvSpPr>
        <p:spPr>
          <a:xfrm>
            <a:off x="4238625" y="130659"/>
            <a:ext cx="5210175" cy="1293028"/>
          </a:xfrm>
        </p:spPr>
        <p:txBody>
          <a:bodyPr/>
          <a:lstStyle/>
          <a:p>
            <a:pPr algn="l"/>
            <a:r>
              <a:rPr lang="en-US" b="1" dirty="0"/>
              <a:t>18 roles    </a:t>
            </a:r>
            <a:r>
              <a:rPr lang="en-US" b="1" dirty="0" smtClean="0"/>
              <a:t>13 </a:t>
            </a:r>
            <a:r>
              <a:rPr lang="en-US" b="1" dirty="0"/>
              <a:t>&amp; </a:t>
            </a:r>
            <a:r>
              <a:rPr lang="en-US" b="1" dirty="0" smtClean="0"/>
              <a:t>14</a:t>
            </a:r>
            <a:endParaRPr lang="en-US" dirty="0"/>
          </a:p>
        </p:txBody>
      </p:sp>
      <p:sp>
        <p:nvSpPr>
          <p:cNvPr id="3" name="Content Placeholder 2">
            <a:extLst>
              <a:ext uri="{FF2B5EF4-FFF2-40B4-BE49-F238E27FC236}">
                <a16:creationId xmlns="" xmlns:a16="http://schemas.microsoft.com/office/drawing/2014/main" id="{2CD02F24-CDCA-4D6B-ACFE-B89348E9212B}"/>
              </a:ext>
            </a:extLst>
          </p:cNvPr>
          <p:cNvSpPr>
            <a:spLocks noGrp="1"/>
          </p:cNvSpPr>
          <p:nvPr>
            <p:ph idx="1"/>
          </p:nvPr>
        </p:nvSpPr>
        <p:spPr>
          <a:xfrm>
            <a:off x="315410" y="1652287"/>
            <a:ext cx="11432893" cy="4725364"/>
          </a:xfrm>
        </p:spPr>
        <p:txBody>
          <a:bodyPr>
            <a:normAutofit fontScale="77500" lnSpcReduction="20000"/>
          </a:bodyPr>
          <a:lstStyle/>
          <a:p>
            <a:pPr marL="457200" indent="-457200">
              <a:lnSpc>
                <a:spcPct val="120000"/>
              </a:lnSpc>
              <a:spcBef>
                <a:spcPts val="300"/>
              </a:spcBef>
              <a:spcAft>
                <a:spcPts val="600"/>
              </a:spcAft>
              <a:buFont typeface="+mj-lt"/>
              <a:buAutoNum type="arabicPeriod" startAt="13"/>
            </a:pPr>
            <a:r>
              <a:rPr lang="en-US" sz="2300" b="1" dirty="0" smtClean="0">
                <a:solidFill>
                  <a:srgbClr val="FF0000"/>
                </a:solidFill>
              </a:rPr>
              <a:t>The </a:t>
            </a:r>
            <a:r>
              <a:rPr lang="en-US" sz="2300" b="1" dirty="0">
                <a:solidFill>
                  <a:srgbClr val="FF0000"/>
                </a:solidFill>
              </a:rPr>
              <a:t>Receptionist </a:t>
            </a:r>
            <a:endParaRPr lang="en-US" sz="2300" b="1" dirty="0" smtClean="0">
              <a:solidFill>
                <a:srgbClr val="FF0000"/>
              </a:solidFill>
            </a:endParaRPr>
          </a:p>
          <a:p>
            <a:pPr marL="0" indent="0">
              <a:lnSpc>
                <a:spcPct val="120000"/>
              </a:lnSpc>
              <a:spcBef>
                <a:spcPts val="300"/>
              </a:spcBef>
              <a:spcAft>
                <a:spcPts val="600"/>
              </a:spcAft>
              <a:buNone/>
            </a:pPr>
            <a:r>
              <a:rPr lang="en-US" b="1" dirty="0" smtClean="0">
                <a:solidFill>
                  <a:srgbClr val="FF0000"/>
                </a:solidFill>
              </a:rPr>
              <a:t> </a:t>
            </a:r>
            <a:r>
              <a:rPr lang="en-US" dirty="0"/>
              <a:t>Administrative Expert was the least desirable role in the Ulrich model (see also role 6). An important element in the HR service </a:t>
            </a:r>
            <a:r>
              <a:rPr lang="en-US" dirty="0" smtClean="0"/>
              <a:t>center </a:t>
            </a:r>
            <a:r>
              <a:rPr lang="en-US" dirty="0"/>
              <a:t>is hospitality. If </a:t>
            </a:r>
            <a:r>
              <a:rPr lang="en-US" dirty="0" smtClean="0"/>
              <a:t>organizations </a:t>
            </a:r>
            <a:r>
              <a:rPr lang="en-US" dirty="0"/>
              <a:t>investigate how employees experience their journey, they often mention how difficult it is to find relevant HR information. The intranet contains may pages, but to find the right information is cumbersome. If you try to contact the HR service </a:t>
            </a:r>
            <a:r>
              <a:rPr lang="en-US" dirty="0" smtClean="0"/>
              <a:t>center, </a:t>
            </a:r>
            <a:r>
              <a:rPr lang="en-US" dirty="0"/>
              <a:t>they are difficult to reach. Hospitality should be high on the capability list of HR employees in the service </a:t>
            </a:r>
            <a:r>
              <a:rPr lang="en-US" dirty="0" smtClean="0"/>
              <a:t>center. </a:t>
            </a:r>
            <a:r>
              <a:rPr lang="en-US" dirty="0"/>
              <a:t>Although chatbots will play an important role, for more complex issues we will need human interaction. Read: HR Operations in the lift (</a:t>
            </a:r>
            <a:r>
              <a:rPr lang="en-US" dirty="0">
                <a:hlinkClick r:id="rId2"/>
              </a:rPr>
              <a:t>https://hrtrendinstitute.com/2017/02/20/hr-operations-in-the-lift/</a:t>
            </a:r>
            <a:r>
              <a:rPr lang="en-US" dirty="0"/>
              <a:t>). </a:t>
            </a:r>
          </a:p>
          <a:p>
            <a:pPr marL="457200" indent="-457200">
              <a:lnSpc>
                <a:spcPct val="120000"/>
              </a:lnSpc>
              <a:spcBef>
                <a:spcPts val="300"/>
              </a:spcBef>
              <a:spcAft>
                <a:spcPts val="600"/>
              </a:spcAft>
              <a:buFont typeface="+mj-lt"/>
              <a:buAutoNum type="arabicPeriod" startAt="14"/>
            </a:pPr>
            <a:r>
              <a:rPr lang="en-US" sz="2600" b="1" dirty="0" smtClean="0">
                <a:solidFill>
                  <a:srgbClr val="FF0000"/>
                </a:solidFill>
              </a:rPr>
              <a:t>The </a:t>
            </a:r>
            <a:r>
              <a:rPr lang="en-US" sz="2600" b="1" dirty="0">
                <a:solidFill>
                  <a:srgbClr val="FF0000"/>
                </a:solidFill>
              </a:rPr>
              <a:t>Slacker  </a:t>
            </a:r>
            <a:endParaRPr lang="en-US" sz="2600" b="1" dirty="0" smtClean="0">
              <a:solidFill>
                <a:srgbClr val="FF0000"/>
              </a:solidFill>
            </a:endParaRPr>
          </a:p>
          <a:p>
            <a:pPr marL="0" indent="0">
              <a:lnSpc>
                <a:spcPct val="120000"/>
              </a:lnSpc>
              <a:spcBef>
                <a:spcPts val="300"/>
              </a:spcBef>
              <a:spcAft>
                <a:spcPts val="600"/>
              </a:spcAft>
              <a:buNone/>
            </a:pPr>
            <a:r>
              <a:rPr lang="en-US" dirty="0" smtClean="0"/>
              <a:t>Some </a:t>
            </a:r>
            <a:r>
              <a:rPr lang="en-US" dirty="0"/>
              <a:t>time ago there was a nice blog with the title “What happened to down time; the extinction of deep thinking &amp; sacred space (</a:t>
            </a:r>
            <a:r>
              <a:rPr lang="en-US" dirty="0">
                <a:hlinkClick r:id="rId3"/>
              </a:rPr>
              <a:t>http://99u.com/articles/6947/What-Happened-to-Downtime-The-Extinction-of-Deep-Thinking-Sacred-Space</a:t>
            </a:r>
            <a:r>
              <a:rPr lang="en-US" dirty="0"/>
              <a:t>)”. </a:t>
            </a:r>
            <a:endParaRPr lang="en-US" dirty="0" smtClean="0"/>
          </a:p>
          <a:p>
            <a:pPr marL="0" indent="0">
              <a:lnSpc>
                <a:spcPct val="120000"/>
              </a:lnSpc>
              <a:spcBef>
                <a:spcPts val="300"/>
              </a:spcBef>
              <a:spcAft>
                <a:spcPts val="600"/>
              </a:spcAft>
              <a:buNone/>
            </a:pPr>
            <a:r>
              <a:rPr lang="en-US" dirty="0" smtClean="0"/>
              <a:t>Downtime </a:t>
            </a:r>
            <a:r>
              <a:rPr lang="en-US" dirty="0"/>
              <a:t>is needed. HR can be exemplary here as well. Do not plan meetings back-to-back. Do not judge people who allow themselves some slack. </a:t>
            </a:r>
          </a:p>
        </p:txBody>
      </p:sp>
    </p:spTree>
    <p:extLst>
      <p:ext uri="{BB962C8B-B14F-4D97-AF65-F5344CB8AC3E}">
        <p14:creationId xmlns:p14="http://schemas.microsoft.com/office/powerpoint/2010/main" val="18563061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803" y="125957"/>
            <a:ext cx="5287822" cy="1293028"/>
          </a:xfrm>
        </p:spPr>
        <p:txBody>
          <a:bodyPr/>
          <a:lstStyle/>
          <a:p>
            <a:pPr algn="l"/>
            <a:r>
              <a:rPr lang="en-US" b="1" dirty="0"/>
              <a:t>18 roles    </a:t>
            </a:r>
            <a:r>
              <a:rPr lang="en-US" b="1" dirty="0" smtClean="0"/>
              <a:t>15 </a:t>
            </a:r>
            <a:r>
              <a:rPr lang="en-US" b="1" dirty="0"/>
              <a:t>&amp; </a:t>
            </a:r>
            <a:r>
              <a:rPr lang="en-US" b="1" dirty="0" smtClean="0"/>
              <a:t>16</a:t>
            </a:r>
            <a:endParaRPr lang="en-US" dirty="0"/>
          </a:p>
        </p:txBody>
      </p:sp>
      <p:sp>
        <p:nvSpPr>
          <p:cNvPr id="3" name="Content Placeholder 2"/>
          <p:cNvSpPr>
            <a:spLocks noGrp="1"/>
          </p:cNvSpPr>
          <p:nvPr>
            <p:ph idx="1"/>
          </p:nvPr>
        </p:nvSpPr>
        <p:spPr>
          <a:xfrm>
            <a:off x="462987" y="1733310"/>
            <a:ext cx="11157995" cy="4485375"/>
          </a:xfrm>
        </p:spPr>
        <p:txBody>
          <a:bodyPr>
            <a:normAutofit/>
          </a:bodyPr>
          <a:lstStyle/>
          <a:p>
            <a:pPr marL="457200" indent="-457200">
              <a:lnSpc>
                <a:spcPct val="100000"/>
              </a:lnSpc>
              <a:spcBef>
                <a:spcPts val="300"/>
              </a:spcBef>
              <a:spcAft>
                <a:spcPts val="600"/>
              </a:spcAft>
              <a:buFont typeface="+mj-lt"/>
              <a:buAutoNum type="arabicPeriod" startAt="15"/>
            </a:pPr>
            <a:r>
              <a:rPr lang="en-US" b="1" dirty="0" smtClean="0">
                <a:solidFill>
                  <a:srgbClr val="FF0000"/>
                </a:solidFill>
              </a:rPr>
              <a:t>The </a:t>
            </a:r>
            <a:r>
              <a:rPr lang="en-US" b="1" dirty="0">
                <a:solidFill>
                  <a:srgbClr val="FF0000"/>
                </a:solidFill>
              </a:rPr>
              <a:t>Smooth Operator  </a:t>
            </a:r>
            <a:endParaRPr lang="en-US" b="1" dirty="0" smtClean="0">
              <a:solidFill>
                <a:srgbClr val="FF0000"/>
              </a:solidFill>
            </a:endParaRPr>
          </a:p>
          <a:p>
            <a:pPr marL="0" indent="0">
              <a:lnSpc>
                <a:spcPct val="100000"/>
              </a:lnSpc>
              <a:spcBef>
                <a:spcPts val="300"/>
              </a:spcBef>
              <a:spcAft>
                <a:spcPts val="600"/>
              </a:spcAft>
              <a:buNone/>
            </a:pPr>
            <a:r>
              <a:rPr lang="en-US" dirty="0" smtClean="0"/>
              <a:t>This </a:t>
            </a:r>
            <a:r>
              <a:rPr lang="en-US" dirty="0"/>
              <a:t>role is related to role 13, the receptionist. The smooth operator knows her IT-stuff. HR processes and workflows are running smoothly in the background, and offer all the users (candidates, employees, managers) a world class experience. The smooth operator is invisible, but very important as the engine of HR</a:t>
            </a:r>
            <a:r>
              <a:rPr lang="en-US" dirty="0" smtClean="0"/>
              <a:t>.</a:t>
            </a:r>
          </a:p>
          <a:p>
            <a:pPr marL="0" indent="0">
              <a:lnSpc>
                <a:spcPct val="100000"/>
              </a:lnSpc>
              <a:spcBef>
                <a:spcPts val="300"/>
              </a:spcBef>
              <a:spcAft>
                <a:spcPts val="600"/>
              </a:spcAft>
              <a:buNone/>
            </a:pPr>
            <a:endParaRPr lang="en-US" dirty="0" smtClean="0"/>
          </a:p>
          <a:p>
            <a:pPr marL="457200" indent="-457200">
              <a:lnSpc>
                <a:spcPct val="100000"/>
              </a:lnSpc>
              <a:spcBef>
                <a:spcPts val="300"/>
              </a:spcBef>
              <a:spcAft>
                <a:spcPts val="600"/>
              </a:spcAft>
              <a:buFont typeface="+mj-lt"/>
              <a:buAutoNum type="arabicPeriod" startAt="16"/>
            </a:pPr>
            <a:r>
              <a:rPr lang="en-US" b="1" dirty="0" smtClean="0">
                <a:solidFill>
                  <a:srgbClr val="FF0000"/>
                </a:solidFill>
              </a:rPr>
              <a:t>The </a:t>
            </a:r>
            <a:r>
              <a:rPr lang="en-US" b="1" dirty="0">
                <a:solidFill>
                  <a:srgbClr val="FF0000"/>
                </a:solidFill>
              </a:rPr>
              <a:t>Storyteller  </a:t>
            </a:r>
            <a:endParaRPr lang="en-US" b="1" dirty="0" smtClean="0">
              <a:solidFill>
                <a:srgbClr val="FF0000"/>
              </a:solidFill>
            </a:endParaRPr>
          </a:p>
          <a:p>
            <a:pPr marL="0" indent="0">
              <a:lnSpc>
                <a:spcPct val="100000"/>
              </a:lnSpc>
              <a:spcBef>
                <a:spcPts val="300"/>
              </a:spcBef>
              <a:spcAft>
                <a:spcPts val="600"/>
              </a:spcAft>
              <a:buNone/>
            </a:pPr>
            <a:r>
              <a:rPr lang="en-US" dirty="0" smtClean="0"/>
              <a:t>2018 </a:t>
            </a:r>
            <a:r>
              <a:rPr lang="en-US" dirty="0"/>
              <a:t>will also be a year of storytelling. Through stories we can learn about the ambitions of the company. Through stories we can learn what living the values really means. Through stories we can connect the organization to the surrounding world. HR could be the master of storytelling. </a:t>
            </a:r>
          </a:p>
          <a:p>
            <a:pPr>
              <a:lnSpc>
                <a:spcPct val="100000"/>
              </a:lnSpc>
              <a:spcBef>
                <a:spcPts val="300"/>
              </a:spcBef>
              <a:spcAft>
                <a:spcPts val="600"/>
              </a:spcAft>
            </a:pPr>
            <a:endParaRPr lang="en-US" dirty="0"/>
          </a:p>
          <a:p>
            <a:pPr>
              <a:lnSpc>
                <a:spcPct val="100000"/>
              </a:lnSpc>
              <a:spcBef>
                <a:spcPts val="300"/>
              </a:spcBef>
              <a:spcAft>
                <a:spcPts val="600"/>
              </a:spcAft>
            </a:pPr>
            <a:endParaRPr lang="en-US" dirty="0"/>
          </a:p>
        </p:txBody>
      </p:sp>
    </p:spTree>
    <p:extLst>
      <p:ext uri="{BB962C8B-B14F-4D97-AF65-F5344CB8AC3E}">
        <p14:creationId xmlns:p14="http://schemas.microsoft.com/office/powerpoint/2010/main" val="2793609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725" y="124872"/>
            <a:ext cx="4191000" cy="1293028"/>
          </a:xfrm>
        </p:spPr>
        <p:txBody>
          <a:bodyPr/>
          <a:lstStyle/>
          <a:p>
            <a:pPr algn="l"/>
            <a:r>
              <a:rPr lang="en-US" b="1" dirty="0"/>
              <a:t>18 roles    </a:t>
            </a:r>
            <a:r>
              <a:rPr lang="en-US" b="1" dirty="0" smtClean="0"/>
              <a:t>17</a:t>
            </a:r>
            <a:endParaRPr lang="en-US" dirty="0"/>
          </a:p>
        </p:txBody>
      </p:sp>
      <p:sp>
        <p:nvSpPr>
          <p:cNvPr id="3" name="Content Placeholder 2"/>
          <p:cNvSpPr>
            <a:spLocks noGrp="1"/>
          </p:cNvSpPr>
          <p:nvPr>
            <p:ph idx="1"/>
          </p:nvPr>
        </p:nvSpPr>
        <p:spPr/>
        <p:txBody>
          <a:bodyPr/>
          <a:lstStyle/>
          <a:p>
            <a:pPr marL="457200" indent="-457200">
              <a:lnSpc>
                <a:spcPct val="100000"/>
              </a:lnSpc>
              <a:spcBef>
                <a:spcPts val="300"/>
              </a:spcBef>
              <a:spcAft>
                <a:spcPts val="600"/>
              </a:spcAft>
              <a:buFont typeface="+mj-lt"/>
              <a:buAutoNum type="arabicPeriod" startAt="17"/>
            </a:pPr>
            <a:r>
              <a:rPr lang="en-US" b="1" dirty="0" smtClean="0">
                <a:solidFill>
                  <a:srgbClr val="FF0000"/>
                </a:solidFill>
              </a:rPr>
              <a:t>The </a:t>
            </a:r>
            <a:r>
              <a:rPr lang="en-US" b="1" dirty="0">
                <a:solidFill>
                  <a:srgbClr val="FF0000"/>
                </a:solidFill>
              </a:rPr>
              <a:t>Techie  </a:t>
            </a:r>
            <a:endParaRPr lang="en-US" b="1" dirty="0" smtClean="0">
              <a:solidFill>
                <a:srgbClr val="FF0000"/>
              </a:solidFill>
            </a:endParaRPr>
          </a:p>
          <a:p>
            <a:pPr marL="0" indent="0">
              <a:lnSpc>
                <a:spcPct val="100000"/>
              </a:lnSpc>
              <a:spcBef>
                <a:spcPts val="300"/>
              </a:spcBef>
              <a:spcAft>
                <a:spcPts val="600"/>
              </a:spcAft>
              <a:buNone/>
            </a:pPr>
            <a:r>
              <a:rPr lang="en-US" dirty="0" smtClean="0"/>
              <a:t>HR </a:t>
            </a:r>
            <a:r>
              <a:rPr lang="en-US" dirty="0"/>
              <a:t>tech offers numerous opportunities. HR should be tech savvy, and be able to find solutions that can help to increase the impact of HR. Not an easy role. There are many solutions on the market, and the HR tech landscape is changing every day. </a:t>
            </a:r>
            <a:endParaRPr lang="en-US" dirty="0" smtClean="0"/>
          </a:p>
          <a:p>
            <a:pPr marL="0" indent="0">
              <a:lnSpc>
                <a:spcPct val="100000"/>
              </a:lnSpc>
              <a:spcBef>
                <a:spcPts val="300"/>
              </a:spcBef>
              <a:spcAft>
                <a:spcPts val="600"/>
              </a:spcAft>
              <a:buNone/>
            </a:pPr>
            <a:endParaRPr lang="en-US" dirty="0"/>
          </a:p>
          <a:p>
            <a:pPr marL="0" indent="0">
              <a:lnSpc>
                <a:spcPct val="100000"/>
              </a:lnSpc>
              <a:spcBef>
                <a:spcPts val="300"/>
              </a:spcBef>
              <a:spcAft>
                <a:spcPts val="600"/>
              </a:spcAft>
              <a:buNone/>
            </a:pPr>
            <a:r>
              <a:rPr lang="en-US" b="1" dirty="0" smtClean="0"/>
              <a:t>Read</a:t>
            </a:r>
            <a:r>
              <a:rPr lang="en-US" b="1" dirty="0"/>
              <a:t>: </a:t>
            </a:r>
            <a:r>
              <a:rPr lang="en-US" b="1" i="1" dirty="0" smtClean="0"/>
              <a:t>HR Tech Trends Often Ignored By HR </a:t>
            </a:r>
            <a:r>
              <a:rPr lang="en-US" dirty="0" smtClean="0">
                <a:hlinkClick r:id="rId2"/>
              </a:rPr>
              <a:t>https</a:t>
            </a:r>
            <a:r>
              <a:rPr lang="en-US" dirty="0">
                <a:hlinkClick r:id="rId2"/>
              </a:rPr>
              <a:t>://</a:t>
            </a:r>
            <a:r>
              <a:rPr lang="en-US" dirty="0" smtClean="0">
                <a:hlinkClick r:id="rId2"/>
              </a:rPr>
              <a:t>hrtrendinstitute.com/2017/12/19/hr-tech-trends-often-ignored-by-hr/</a:t>
            </a:r>
            <a:r>
              <a:rPr lang="en-US" dirty="0" smtClean="0"/>
              <a:t> </a:t>
            </a:r>
          </a:p>
          <a:p>
            <a:pPr marL="0" indent="0">
              <a:lnSpc>
                <a:spcPct val="100000"/>
              </a:lnSpc>
              <a:spcBef>
                <a:spcPts val="300"/>
              </a:spcBef>
              <a:spcAft>
                <a:spcPts val="600"/>
              </a:spcAft>
              <a:buNone/>
            </a:pPr>
            <a:r>
              <a:rPr lang="en-US" dirty="0" smtClean="0"/>
              <a:t>Have </a:t>
            </a:r>
            <a:r>
              <a:rPr lang="en-US" dirty="0"/>
              <a:t>a look at the HR Tech Community </a:t>
            </a:r>
          </a:p>
          <a:p>
            <a:pPr>
              <a:lnSpc>
                <a:spcPct val="100000"/>
              </a:lnSpc>
              <a:spcBef>
                <a:spcPts val="300"/>
              </a:spcBef>
              <a:spcAft>
                <a:spcPts val="600"/>
              </a:spcAft>
            </a:pPr>
            <a:endParaRPr lang="en-US" dirty="0"/>
          </a:p>
        </p:txBody>
      </p:sp>
    </p:spTree>
    <p:extLst>
      <p:ext uri="{BB962C8B-B14F-4D97-AF65-F5344CB8AC3E}">
        <p14:creationId xmlns:p14="http://schemas.microsoft.com/office/powerpoint/2010/main" val="3139606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D8E109-1413-4F3E-BE20-8328EAEAC801}"/>
              </a:ext>
            </a:extLst>
          </p:cNvPr>
          <p:cNvSpPr>
            <a:spLocks noGrp="1"/>
          </p:cNvSpPr>
          <p:nvPr>
            <p:ph type="title"/>
          </p:nvPr>
        </p:nvSpPr>
        <p:spPr>
          <a:xfrm>
            <a:off x="4672796" y="0"/>
            <a:ext cx="3737779" cy="1293028"/>
          </a:xfrm>
        </p:spPr>
        <p:txBody>
          <a:bodyPr/>
          <a:lstStyle/>
          <a:p>
            <a:pPr algn="l"/>
            <a:r>
              <a:rPr lang="en-US" b="1" dirty="0"/>
              <a:t>18 roles    </a:t>
            </a:r>
            <a:r>
              <a:rPr lang="en-US" b="1" dirty="0" smtClean="0"/>
              <a:t>18</a:t>
            </a:r>
            <a:endParaRPr lang="en-US" dirty="0"/>
          </a:p>
        </p:txBody>
      </p:sp>
      <p:sp>
        <p:nvSpPr>
          <p:cNvPr id="3" name="Content Placeholder 2">
            <a:extLst>
              <a:ext uri="{FF2B5EF4-FFF2-40B4-BE49-F238E27FC236}">
                <a16:creationId xmlns="" xmlns:a16="http://schemas.microsoft.com/office/drawing/2014/main" id="{D7968E1A-014F-4D09-BB37-764B18CD481E}"/>
              </a:ext>
            </a:extLst>
          </p:cNvPr>
          <p:cNvSpPr>
            <a:spLocks noGrp="1"/>
          </p:cNvSpPr>
          <p:nvPr>
            <p:ph idx="1"/>
          </p:nvPr>
        </p:nvSpPr>
        <p:spPr>
          <a:xfrm>
            <a:off x="523753" y="1261641"/>
            <a:ext cx="11305573" cy="5262983"/>
          </a:xfrm>
        </p:spPr>
        <p:txBody>
          <a:bodyPr>
            <a:normAutofit/>
          </a:bodyPr>
          <a:lstStyle/>
          <a:p>
            <a:pPr marL="457200" indent="-457200">
              <a:lnSpc>
                <a:spcPct val="100000"/>
              </a:lnSpc>
              <a:spcBef>
                <a:spcPts val="300"/>
              </a:spcBef>
              <a:spcAft>
                <a:spcPts val="600"/>
              </a:spcAft>
              <a:buFont typeface="+mj-lt"/>
              <a:buAutoNum type="arabicPeriod" startAt="18"/>
            </a:pPr>
            <a:r>
              <a:rPr lang="en-US" b="1" dirty="0" smtClean="0">
                <a:solidFill>
                  <a:srgbClr val="FF0000"/>
                </a:solidFill>
              </a:rPr>
              <a:t>The </a:t>
            </a:r>
            <a:r>
              <a:rPr lang="en-US" b="1" dirty="0">
                <a:solidFill>
                  <a:srgbClr val="FF0000"/>
                </a:solidFill>
              </a:rPr>
              <a:t>Voice  </a:t>
            </a:r>
            <a:endParaRPr lang="en-US" b="1" dirty="0" smtClean="0">
              <a:solidFill>
                <a:srgbClr val="FF0000"/>
              </a:solidFill>
            </a:endParaRPr>
          </a:p>
          <a:p>
            <a:pPr marL="0" indent="0">
              <a:lnSpc>
                <a:spcPct val="100000"/>
              </a:lnSpc>
              <a:spcBef>
                <a:spcPts val="300"/>
              </a:spcBef>
              <a:spcAft>
                <a:spcPts val="600"/>
              </a:spcAft>
              <a:buNone/>
            </a:pPr>
            <a:r>
              <a:rPr lang="en-US" b="1" i="1" dirty="0" smtClean="0"/>
              <a:t>As </a:t>
            </a:r>
            <a:r>
              <a:rPr lang="en-US" b="1" i="1" dirty="0"/>
              <a:t>one of the major HR trends for 2018, we mentioned “Power to the </a:t>
            </a:r>
            <a:r>
              <a:rPr lang="en-US" b="1" i="1" dirty="0" smtClean="0"/>
              <a:t>People.” </a:t>
            </a:r>
          </a:p>
          <a:p>
            <a:pPr>
              <a:lnSpc>
                <a:spcPct val="100000"/>
              </a:lnSpc>
              <a:spcBef>
                <a:spcPts val="300"/>
              </a:spcBef>
              <a:spcAft>
                <a:spcPts val="600"/>
              </a:spcAft>
              <a:buFont typeface="Courier New" panose="02070309020205020404" pitchFamily="49" charset="0"/>
              <a:buChar char="o"/>
            </a:pPr>
            <a:r>
              <a:rPr lang="en-US" dirty="0" smtClean="0"/>
              <a:t>Many organizations </a:t>
            </a:r>
            <a:r>
              <a:rPr lang="en-US" dirty="0"/>
              <a:t>are still used to work in a top-down way. In those </a:t>
            </a:r>
            <a:r>
              <a:rPr lang="en-US" dirty="0" smtClean="0"/>
              <a:t>organizations, </a:t>
            </a:r>
            <a:r>
              <a:rPr lang="en-US" dirty="0"/>
              <a:t>also HR finds it difficult to approach issues in a different way. </a:t>
            </a:r>
            <a:endParaRPr lang="en-US" dirty="0" smtClean="0"/>
          </a:p>
          <a:p>
            <a:pPr>
              <a:lnSpc>
                <a:spcPct val="100000"/>
              </a:lnSpc>
              <a:spcBef>
                <a:spcPts val="300"/>
              </a:spcBef>
              <a:spcAft>
                <a:spcPts val="600"/>
              </a:spcAft>
              <a:buFont typeface="Courier New" panose="02070309020205020404" pitchFamily="49" charset="0"/>
              <a:buChar char="o"/>
            </a:pPr>
            <a:r>
              <a:rPr lang="en-US" dirty="0" smtClean="0"/>
              <a:t>Performance </a:t>
            </a:r>
            <a:r>
              <a:rPr lang="en-US" dirty="0"/>
              <a:t>management is a good example. Changing the performance management process is often tackled as an </a:t>
            </a:r>
            <a:r>
              <a:rPr lang="en-US" dirty="0" smtClean="0"/>
              <a:t>organization </a:t>
            </a:r>
            <a:r>
              <a:rPr lang="en-US" dirty="0"/>
              <a:t>wide issue, and HR needs to find the new uniform solution. </a:t>
            </a:r>
            <a:endParaRPr lang="en-US" dirty="0" smtClean="0"/>
          </a:p>
          <a:p>
            <a:pPr>
              <a:lnSpc>
                <a:spcPct val="100000"/>
              </a:lnSpc>
              <a:spcBef>
                <a:spcPts val="300"/>
              </a:spcBef>
              <a:spcAft>
                <a:spcPts val="600"/>
              </a:spcAft>
              <a:buFont typeface="Courier New" panose="02070309020205020404" pitchFamily="49" charset="0"/>
              <a:buChar char="o"/>
            </a:pPr>
            <a:r>
              <a:rPr lang="en-US" dirty="0" smtClean="0"/>
              <a:t>In </a:t>
            </a:r>
            <a:r>
              <a:rPr lang="en-US" dirty="0"/>
              <a:t>line with the trend called </a:t>
            </a:r>
            <a:r>
              <a:rPr lang="en-US" dirty="0" smtClean="0"/>
              <a:t>“</a:t>
            </a:r>
            <a:r>
              <a:rPr lang="en-US" b="1" dirty="0" smtClean="0"/>
              <a:t>The </a:t>
            </a:r>
            <a:r>
              <a:rPr lang="en-US" b="1" dirty="0"/>
              <a:t>C</a:t>
            </a:r>
            <a:r>
              <a:rPr lang="en-US" b="1" dirty="0" smtClean="0"/>
              <a:t>onsumerization </a:t>
            </a:r>
            <a:r>
              <a:rPr lang="en-US" b="1" dirty="0"/>
              <a:t>of </a:t>
            </a:r>
            <a:r>
              <a:rPr lang="en-US" b="1" dirty="0" smtClean="0"/>
              <a:t>HR” </a:t>
            </a:r>
            <a:r>
              <a:rPr lang="en-US" dirty="0"/>
              <a:t> </a:t>
            </a:r>
            <a:r>
              <a:rPr lang="en-US" dirty="0" smtClean="0"/>
              <a:t> </a:t>
            </a:r>
            <a:r>
              <a:rPr lang="en-US" sz="1800" dirty="0" smtClean="0">
                <a:hlinkClick r:id="rId2"/>
              </a:rPr>
              <a:t>https://hrtrendinstitute.com/2017/01/09/consumerisation-hr/</a:t>
            </a:r>
            <a:r>
              <a:rPr lang="en-US" sz="1800" dirty="0" smtClean="0"/>
              <a:t>  </a:t>
            </a:r>
            <a:r>
              <a:rPr lang="en-US" dirty="0" smtClean="0"/>
              <a:t>employees </a:t>
            </a:r>
            <a:r>
              <a:rPr lang="en-US" dirty="0"/>
              <a:t>are expected to take more initiative, being tired of waiting for the </a:t>
            </a:r>
            <a:r>
              <a:rPr lang="en-US" dirty="0" smtClean="0"/>
              <a:t>organization </a:t>
            </a:r>
            <a:r>
              <a:rPr lang="en-US" dirty="0"/>
              <a:t>and HR, and wanting to be more independent of </a:t>
            </a:r>
            <a:r>
              <a:rPr lang="en-US" dirty="0" smtClean="0"/>
              <a:t>organizational </a:t>
            </a:r>
            <a:r>
              <a:rPr lang="en-US" dirty="0"/>
              <a:t>initiatives. </a:t>
            </a:r>
            <a:endParaRPr lang="en-US" dirty="0" smtClean="0"/>
          </a:p>
          <a:p>
            <a:pPr>
              <a:lnSpc>
                <a:spcPct val="100000"/>
              </a:lnSpc>
              <a:spcBef>
                <a:spcPts val="300"/>
              </a:spcBef>
              <a:spcAft>
                <a:spcPts val="600"/>
              </a:spcAft>
              <a:buFont typeface="Courier New" panose="02070309020205020404" pitchFamily="49" charset="0"/>
              <a:buChar char="o"/>
            </a:pPr>
            <a:r>
              <a:rPr lang="en-US" dirty="0" smtClean="0"/>
              <a:t>If </a:t>
            </a:r>
            <a:r>
              <a:rPr lang="en-US" dirty="0"/>
              <a:t>HR is clever, it senses the needs and ideas in the undercurrent of the </a:t>
            </a:r>
            <a:r>
              <a:rPr lang="en-US" dirty="0" smtClean="0"/>
              <a:t>organization, </a:t>
            </a:r>
            <a:r>
              <a:rPr lang="en-US" dirty="0"/>
              <a:t>and acts as the voice that expresses these ideas.</a:t>
            </a:r>
          </a:p>
        </p:txBody>
      </p:sp>
    </p:spTree>
    <p:extLst>
      <p:ext uri="{BB962C8B-B14F-4D97-AF65-F5344CB8AC3E}">
        <p14:creationId xmlns:p14="http://schemas.microsoft.com/office/powerpoint/2010/main" val="27037691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pPr algn="ctr"/>
            <a:r>
              <a:rPr lang="en-US" b="1" dirty="0" smtClean="0"/>
              <a:t>Comments	</a:t>
            </a:r>
            <a:br>
              <a:rPr lang="en-US" b="1" dirty="0" smtClean="0"/>
            </a:br>
            <a:r>
              <a:rPr lang="en-US" b="1" dirty="0"/>
              <a:t/>
            </a:r>
            <a:br>
              <a:rPr lang="en-US" b="1" dirty="0"/>
            </a:br>
            <a:r>
              <a:rPr lang="en-US" b="1" dirty="0" smtClean="0"/>
              <a:t>evaluations	</a:t>
            </a:r>
            <a:endParaRPr lang="en-US" b="1" dirty="0"/>
          </a:p>
        </p:txBody>
      </p:sp>
      <p:sp>
        <p:nvSpPr>
          <p:cNvPr id="5" name="Text Placeholder 4"/>
          <p:cNvSpPr>
            <a:spLocks noGrp="1"/>
          </p:cNvSpPr>
          <p:nvPr>
            <p:ph type="body" sz="half" idx="2"/>
          </p:nvPr>
        </p:nvSpPr>
        <p:spPr/>
        <p:txBody>
          <a:bodyPr>
            <a:normAutofit/>
          </a:bodyPr>
          <a:lstStyle/>
          <a:p>
            <a:pPr algn="ctr"/>
            <a:r>
              <a:rPr lang="en-US" sz="3200" b="1" dirty="0" smtClean="0"/>
              <a:t>THANK YOU!</a:t>
            </a:r>
            <a:endParaRPr lang="en-US" sz="3200" b="1" dirty="0"/>
          </a:p>
        </p:txBody>
      </p:sp>
    </p:spTree>
    <p:extLst>
      <p:ext uri="{BB962C8B-B14F-4D97-AF65-F5344CB8AC3E}">
        <p14:creationId xmlns:p14="http://schemas.microsoft.com/office/powerpoint/2010/main" val="1117008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6181CE-C75E-4828-AE8F-4828BC24EF41}"/>
              </a:ext>
            </a:extLst>
          </p:cNvPr>
          <p:cNvSpPr>
            <a:spLocks noGrp="1"/>
          </p:cNvSpPr>
          <p:nvPr>
            <p:ph type="title"/>
          </p:nvPr>
        </p:nvSpPr>
        <p:spPr>
          <a:xfrm>
            <a:off x="2895600" y="764373"/>
            <a:ext cx="8610600" cy="1293028"/>
          </a:xfrm>
        </p:spPr>
        <p:txBody>
          <a:bodyPr>
            <a:normAutofit/>
          </a:bodyPr>
          <a:lstStyle/>
          <a:p>
            <a:pPr algn="l"/>
            <a:r>
              <a:rPr lang="en-US" altLang="en-US" b="1" dirty="0">
                <a:ea typeface="ＭＳ Ｐゴシック" panose="020B0600070205080204" pitchFamily="34" charset="-128"/>
              </a:rPr>
              <a:t>Strategic Thinking</a:t>
            </a:r>
            <a:endParaRPr lang="en-US" b="1" dirty="0"/>
          </a:p>
        </p:txBody>
      </p:sp>
      <p:graphicFrame>
        <p:nvGraphicFramePr>
          <p:cNvPr id="14" name="Content Placeholder 2">
            <a:extLst>
              <a:ext uri="{FF2B5EF4-FFF2-40B4-BE49-F238E27FC236}">
                <a16:creationId xmlns="" xmlns:a16="http://schemas.microsoft.com/office/drawing/2014/main" id="{CD7C6E5D-B95E-4CFF-A2CA-535AB309F76E}"/>
              </a:ext>
            </a:extLst>
          </p:cNvPr>
          <p:cNvGraphicFramePr>
            <a:graphicFrameLocks noGrp="1"/>
          </p:cNvGraphicFramePr>
          <p:nvPr>
            <p:ph idx="1"/>
            <p:extLst>
              <p:ext uri="{D42A27DB-BD31-4B8C-83A1-F6EECF244321}">
                <p14:modId xmlns:p14="http://schemas.microsoft.com/office/powerpoint/2010/main" val="2602329873"/>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31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 xmlns:a16="http://schemas.microsoft.com/office/drawing/2014/main" id="{AA9090D2-6284-4265-822E-993B7D8034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425931" y="2272748"/>
            <a:ext cx="3639337" cy="3639337"/>
          </a:xfrm>
          <a:prstGeom prst="rect">
            <a:avLst/>
          </a:prstGeom>
        </p:spPr>
      </p:pic>
      <p:sp>
        <p:nvSpPr>
          <p:cNvPr id="3" name="Content Placeholder 2">
            <a:extLst>
              <a:ext uri="{FF2B5EF4-FFF2-40B4-BE49-F238E27FC236}">
                <a16:creationId xmlns="" xmlns:a16="http://schemas.microsoft.com/office/drawing/2014/main" id="{BF55AD31-F7CC-4DEE-A59A-B68CB84440AC}"/>
              </a:ext>
            </a:extLst>
          </p:cNvPr>
          <p:cNvSpPr>
            <a:spLocks noGrp="1"/>
          </p:cNvSpPr>
          <p:nvPr>
            <p:ph idx="1"/>
          </p:nvPr>
        </p:nvSpPr>
        <p:spPr>
          <a:xfrm>
            <a:off x="724958" y="1956435"/>
            <a:ext cx="5816600" cy="4330065"/>
          </a:xfrm>
        </p:spPr>
        <p:txBody>
          <a:bodyPr>
            <a:normAutofit/>
          </a:bodyPr>
          <a:lstStyle/>
          <a:p>
            <a:pPr algn="ctr">
              <a:buFontTx/>
              <a:buNone/>
            </a:pPr>
            <a:r>
              <a:rPr lang="en-US" altLang="en-US" sz="2400" b="1" dirty="0">
                <a:effectLst>
                  <a:outerShdw blurRad="38100" dist="38100" dir="2700000" algn="tl">
                    <a:srgbClr val="000000">
                      <a:alpha val="43137"/>
                    </a:srgbClr>
                  </a:outerShdw>
                </a:effectLst>
                <a:ea typeface="ＭＳ Ｐゴシック" panose="020B0600070205080204" pitchFamily="34" charset="-128"/>
              </a:rPr>
              <a:t>I</a:t>
            </a:r>
            <a:r>
              <a:rPr lang="en-US" altLang="en-US" sz="2400" b="1" dirty="0" smtClean="0">
                <a:effectLst>
                  <a:outerShdw blurRad="38100" dist="38100" dir="2700000" algn="tl">
                    <a:srgbClr val="000000">
                      <a:alpha val="43137"/>
                    </a:srgbClr>
                  </a:outerShdw>
                </a:effectLst>
                <a:ea typeface="ＭＳ Ｐゴシック" panose="020B0600070205080204" pitchFamily="34" charset="-128"/>
              </a:rPr>
              <a:t>s </a:t>
            </a:r>
            <a:r>
              <a:rPr lang="en-US" altLang="en-US" sz="2400" b="1" dirty="0">
                <a:effectLst>
                  <a:outerShdw blurRad="38100" dist="38100" dir="2700000" algn="tl">
                    <a:srgbClr val="000000">
                      <a:alpha val="43137"/>
                    </a:srgbClr>
                  </a:outerShdw>
                </a:effectLst>
                <a:ea typeface="ＭＳ Ｐゴシック" panose="020B0600070205080204" pitchFamily="34" charset="-128"/>
              </a:rPr>
              <a:t>the process through which organizations…</a:t>
            </a:r>
          </a:p>
          <a:p>
            <a:pPr>
              <a:buFontTx/>
              <a:buNone/>
            </a:pPr>
            <a:endParaRPr lang="en-US" altLang="en-US" sz="2000" b="1" dirty="0">
              <a:effectLst>
                <a:outerShdw blurRad="38100" dist="38100" dir="2700000" algn="tl">
                  <a:srgbClr val="000000">
                    <a:alpha val="43137"/>
                  </a:srgbClr>
                </a:outerShdw>
              </a:effectLst>
              <a:ea typeface="ＭＳ Ｐゴシック" panose="020B0600070205080204" pitchFamily="34" charset="-128"/>
            </a:endParaRPr>
          </a:p>
          <a:p>
            <a:pPr>
              <a:buFont typeface="Courier New" panose="02070309020205020404" pitchFamily="49" charset="0"/>
              <a:buChar char="o"/>
            </a:pPr>
            <a:r>
              <a:rPr lang="en-US" altLang="en-US" sz="1700" b="1" dirty="0">
                <a:ea typeface="ＭＳ Ｐゴシック" panose="020B0600070205080204" pitchFamily="34" charset="-128"/>
              </a:rPr>
              <a:t>A</a:t>
            </a:r>
            <a:r>
              <a:rPr lang="en-US" altLang="en-US" sz="1700" b="1" dirty="0" smtClean="0">
                <a:ea typeface="ＭＳ Ｐゴシック" panose="020B0600070205080204" pitchFamily="34" charset="-128"/>
              </a:rPr>
              <a:t>nalyze </a:t>
            </a:r>
            <a:r>
              <a:rPr lang="en-US" altLang="en-US" sz="1700" b="1" dirty="0">
                <a:ea typeface="ＭＳ Ｐゴシック" panose="020B0600070205080204" pitchFamily="34" charset="-128"/>
              </a:rPr>
              <a:t>and learn from their internal and external environments, </a:t>
            </a:r>
          </a:p>
          <a:p>
            <a:pPr>
              <a:buFont typeface="Courier New" panose="02070309020205020404" pitchFamily="49" charset="0"/>
              <a:buChar char="o"/>
            </a:pPr>
            <a:r>
              <a:rPr lang="en-US" altLang="en-US" sz="1700" b="1" dirty="0">
                <a:ea typeface="ＭＳ Ｐゴシック" panose="020B0600070205080204" pitchFamily="34" charset="-128"/>
              </a:rPr>
              <a:t>E</a:t>
            </a:r>
            <a:r>
              <a:rPr lang="en-US" altLang="en-US" sz="1700" b="1" dirty="0" smtClean="0">
                <a:ea typeface="ＭＳ Ｐゴシック" panose="020B0600070205080204" pitchFamily="34" charset="-128"/>
              </a:rPr>
              <a:t>stablish </a:t>
            </a:r>
            <a:r>
              <a:rPr lang="en-US" altLang="en-US" sz="1700" b="1" dirty="0">
                <a:ea typeface="ＭＳ Ｐゴシック" panose="020B0600070205080204" pitchFamily="34" charset="-128"/>
              </a:rPr>
              <a:t>strategic direction, </a:t>
            </a:r>
          </a:p>
          <a:p>
            <a:pPr>
              <a:buFont typeface="Courier New" panose="02070309020205020404" pitchFamily="49" charset="0"/>
              <a:buChar char="o"/>
            </a:pPr>
            <a:r>
              <a:rPr lang="en-US" altLang="en-US" sz="1700" b="1" dirty="0">
                <a:ea typeface="ＭＳ Ｐゴシック" panose="020B0600070205080204" pitchFamily="34" charset="-128"/>
              </a:rPr>
              <a:t>C</a:t>
            </a:r>
            <a:r>
              <a:rPr lang="en-US" altLang="en-US" sz="1700" b="1" dirty="0" smtClean="0">
                <a:ea typeface="ＭＳ Ｐゴシック" panose="020B0600070205080204" pitchFamily="34" charset="-128"/>
              </a:rPr>
              <a:t>reate </a:t>
            </a:r>
            <a:r>
              <a:rPr lang="en-US" altLang="en-US" sz="1700" b="1" dirty="0">
                <a:ea typeface="ＭＳ Ｐゴシック" panose="020B0600070205080204" pitchFamily="34" charset="-128"/>
              </a:rPr>
              <a:t>strategies that are intended to help achieve established goals, and </a:t>
            </a:r>
          </a:p>
          <a:p>
            <a:pPr>
              <a:spcAft>
                <a:spcPts val="600"/>
              </a:spcAft>
              <a:buFont typeface="Courier New" panose="02070309020205020404" pitchFamily="49" charset="0"/>
              <a:buChar char="o"/>
            </a:pPr>
            <a:r>
              <a:rPr lang="en-US" altLang="en-US" sz="1700" b="1" dirty="0">
                <a:ea typeface="ＭＳ Ｐゴシック" panose="020B0600070205080204" pitchFamily="34" charset="-128"/>
              </a:rPr>
              <a:t>E</a:t>
            </a:r>
            <a:r>
              <a:rPr lang="en-US" altLang="en-US" sz="1700" b="1" dirty="0" smtClean="0">
                <a:ea typeface="ＭＳ Ｐゴシック" panose="020B0600070205080204" pitchFamily="34" charset="-128"/>
              </a:rPr>
              <a:t>xecute </a:t>
            </a:r>
            <a:r>
              <a:rPr lang="en-US" altLang="en-US" sz="1700" b="1" dirty="0">
                <a:ea typeface="ＭＳ Ｐゴシック" panose="020B0600070205080204" pitchFamily="34" charset="-128"/>
              </a:rPr>
              <a:t>those strategies….</a:t>
            </a:r>
          </a:p>
          <a:p>
            <a:pPr lvl="1">
              <a:buFont typeface="Wingdings" panose="05000000000000000000" pitchFamily="2" charset="2"/>
              <a:buNone/>
            </a:pPr>
            <a:r>
              <a:rPr lang="en-US" altLang="en-US" sz="1700" b="1" dirty="0">
                <a:ea typeface="ＭＳ Ｐゴシック" panose="020B0600070205080204" pitchFamily="34" charset="-128"/>
              </a:rPr>
              <a:t>	</a:t>
            </a:r>
            <a:r>
              <a:rPr lang="en-US" altLang="en-US" sz="1700" b="1" dirty="0" smtClean="0">
                <a:ea typeface="ＭＳ Ｐゴシック" panose="020B0600070205080204" pitchFamily="34" charset="-128"/>
              </a:rPr>
              <a:t>		</a:t>
            </a:r>
            <a:r>
              <a:rPr lang="en-US" altLang="en-US" b="1" dirty="0" smtClean="0">
                <a:ea typeface="ＭＳ Ｐゴシック" panose="020B0600070205080204" pitchFamily="34" charset="-128"/>
              </a:rPr>
              <a:t>All </a:t>
            </a:r>
            <a:r>
              <a:rPr lang="en-US" altLang="en-US" b="1" dirty="0">
                <a:ea typeface="ＭＳ Ｐゴシック" panose="020B0600070205080204" pitchFamily="34" charset="-128"/>
              </a:rPr>
              <a:t>in an effort to satisfy key </a:t>
            </a:r>
          </a:p>
          <a:p>
            <a:pPr lvl="1">
              <a:buFont typeface="Wingdings" panose="05000000000000000000" pitchFamily="2" charset="2"/>
              <a:buNone/>
            </a:pPr>
            <a:r>
              <a:rPr lang="en-US" altLang="en-US" b="1" dirty="0" smtClean="0">
                <a:ea typeface="ＭＳ Ｐゴシック" panose="020B0600070205080204" pitchFamily="34" charset="-128"/>
              </a:rPr>
              <a:t>			organizational </a:t>
            </a:r>
            <a:r>
              <a:rPr lang="en-US" altLang="en-US" b="1" dirty="0">
                <a:ea typeface="ＭＳ Ｐゴシック" panose="020B0600070205080204" pitchFamily="34" charset="-128"/>
              </a:rPr>
              <a:t>stakeholders.</a:t>
            </a:r>
          </a:p>
          <a:p>
            <a:endParaRPr lang="en-US" sz="1700" dirty="0"/>
          </a:p>
        </p:txBody>
      </p:sp>
      <p:sp>
        <p:nvSpPr>
          <p:cNvPr id="4" name="Rectangle 3">
            <a:extLst>
              <a:ext uri="{FF2B5EF4-FFF2-40B4-BE49-F238E27FC236}">
                <a16:creationId xmlns="" xmlns:a16="http://schemas.microsoft.com/office/drawing/2014/main" id="{4AA87DA5-41E6-47BE-A341-310E61A2926E}"/>
              </a:ext>
            </a:extLst>
          </p:cNvPr>
          <p:cNvSpPr>
            <a:spLocks noGrp="1" noChangeArrowheads="1"/>
          </p:cNvSpPr>
          <p:nvPr>
            <p:ph type="title"/>
          </p:nvPr>
        </p:nvSpPr>
        <p:spPr>
          <a:xfrm>
            <a:off x="209550" y="564348"/>
            <a:ext cx="8610600" cy="1293028"/>
          </a:xfrm>
        </p:spPr>
        <p:txBody>
          <a:bodyPr>
            <a:normAutofit/>
          </a:bodyPr>
          <a:lstStyle/>
          <a:p>
            <a:pPr algn="l"/>
            <a:r>
              <a:rPr lang="en-US" altLang="en-US" b="1" dirty="0">
                <a:ea typeface="ＭＳ Ｐゴシック" panose="020B0600070205080204" pitchFamily="34" charset="-128"/>
              </a:rPr>
              <a:t>Strategic Management</a:t>
            </a:r>
          </a:p>
        </p:txBody>
      </p:sp>
    </p:spTree>
    <p:extLst>
      <p:ext uri="{BB962C8B-B14F-4D97-AF65-F5344CB8AC3E}">
        <p14:creationId xmlns:p14="http://schemas.microsoft.com/office/powerpoint/2010/main" val="769016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 xmlns:a16="http://schemas.microsoft.com/office/drawing/2014/main" id="{A38A195E-584A-485A-BECD-66468900B947}"/>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9">
            <a:extLst>
              <a:ext uri="{FF2B5EF4-FFF2-40B4-BE49-F238E27FC236}">
                <a16:creationId xmlns="" xmlns:a16="http://schemas.microsoft.com/office/drawing/2014/main" id="{840177A7-740C-43C7-8F2D-BD7067F12C9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2" name="Picture 11" descr="A picture containing sitting&#10;&#10;Description generated with high confidence">
            <a:extLst>
              <a:ext uri="{FF2B5EF4-FFF2-40B4-BE49-F238E27FC236}">
                <a16:creationId xmlns="" xmlns:a16="http://schemas.microsoft.com/office/drawing/2014/main" id="{FF525AAA-82CE-4027-A26C-B0EFFD856F2E}"/>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2" name="Title 1">
            <a:extLst>
              <a:ext uri="{FF2B5EF4-FFF2-40B4-BE49-F238E27FC236}">
                <a16:creationId xmlns="" xmlns:a16="http://schemas.microsoft.com/office/drawing/2014/main" id="{EFA25885-BDD9-402F-A120-E81656B2C496}"/>
              </a:ext>
            </a:extLst>
          </p:cNvPr>
          <p:cNvSpPr>
            <a:spLocks noGrp="1"/>
          </p:cNvSpPr>
          <p:nvPr>
            <p:ph type="title"/>
          </p:nvPr>
        </p:nvSpPr>
        <p:spPr>
          <a:xfrm>
            <a:off x="2883093" y="114300"/>
            <a:ext cx="9134474" cy="1238578"/>
          </a:xfrm>
        </p:spPr>
        <p:txBody>
          <a:bodyPr>
            <a:normAutofit/>
          </a:bodyPr>
          <a:lstStyle/>
          <a:p>
            <a:pPr algn="l"/>
            <a:r>
              <a:rPr lang="en-US" b="1" dirty="0"/>
              <a:t>Stages in </a:t>
            </a:r>
            <a:r>
              <a:rPr lang="en-US" b="1" dirty="0" smtClean="0"/>
              <a:t>strategic management</a:t>
            </a:r>
            <a:endParaRPr lang="en-US" b="1" dirty="0"/>
          </a:p>
        </p:txBody>
      </p:sp>
      <p:sp>
        <p:nvSpPr>
          <p:cNvPr id="3" name="Content Placeholder 2">
            <a:extLst>
              <a:ext uri="{FF2B5EF4-FFF2-40B4-BE49-F238E27FC236}">
                <a16:creationId xmlns="" xmlns:a16="http://schemas.microsoft.com/office/drawing/2014/main" id="{70956A34-195E-476A-B61C-C5BEA9622F0D}"/>
              </a:ext>
            </a:extLst>
          </p:cNvPr>
          <p:cNvSpPr>
            <a:spLocks noGrp="1"/>
          </p:cNvSpPr>
          <p:nvPr>
            <p:ph idx="1"/>
          </p:nvPr>
        </p:nvSpPr>
        <p:spPr>
          <a:xfrm>
            <a:off x="3656616" y="1172231"/>
            <a:ext cx="7454077" cy="5447644"/>
          </a:xfrm>
        </p:spPr>
        <p:txBody>
          <a:bodyPr>
            <a:normAutofit lnSpcReduction="10000"/>
          </a:bodyPr>
          <a:lstStyle/>
          <a:p>
            <a:pPr marL="0" indent="0">
              <a:spcAft>
                <a:spcPts val="600"/>
              </a:spcAft>
              <a:buNone/>
            </a:pPr>
            <a:r>
              <a:rPr lang="en-US" sz="1600" b="1" u="sng" dirty="0">
                <a:latin typeface="Arial" panose="020B0604020202020204" pitchFamily="34" charset="0"/>
                <a:cs typeface="Arial" panose="020B0604020202020204" pitchFamily="34" charset="0"/>
              </a:rPr>
              <a:t>Mission Determination</a:t>
            </a:r>
            <a:r>
              <a:rPr lang="en-US" sz="1600" b="1" dirty="0">
                <a:latin typeface="Arial" panose="020B0604020202020204" pitchFamily="34" charset="0"/>
                <a:cs typeface="Arial" panose="020B0604020202020204" pitchFamily="34" charset="0"/>
              </a:rPr>
              <a:t>   </a:t>
            </a:r>
            <a:endParaRPr lang="en-US" sz="1600" b="1"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400" b="1" dirty="0" smtClean="0">
                <a:latin typeface="Arial" panose="020B0604020202020204" pitchFamily="34" charset="0"/>
                <a:cs typeface="Arial" panose="020B0604020202020204" pitchFamily="34" charset="0"/>
              </a:rPr>
              <a:t>Ensure </a:t>
            </a:r>
            <a:r>
              <a:rPr lang="en-US" sz="1400" b="1" dirty="0">
                <a:latin typeface="Arial" panose="020B0604020202020204" pitchFamily="34" charset="0"/>
                <a:cs typeface="Arial" panose="020B0604020202020204" pitchFamily="34" charset="0"/>
              </a:rPr>
              <a:t>HR is aligned with company vision &amp; mission</a:t>
            </a:r>
          </a:p>
          <a:p>
            <a:pPr>
              <a:buFont typeface="Wingdings" panose="05000000000000000000" pitchFamily="2" charset="2"/>
              <a:buChar char="Ø"/>
            </a:pPr>
            <a:endParaRPr lang="en-US" sz="1400" b="1" dirty="0">
              <a:latin typeface="Arial" panose="020B0604020202020204" pitchFamily="34" charset="0"/>
              <a:cs typeface="Arial" panose="020B0604020202020204" pitchFamily="34" charset="0"/>
            </a:endParaRPr>
          </a:p>
          <a:p>
            <a:pPr marL="0" indent="0">
              <a:spcAft>
                <a:spcPts val="600"/>
              </a:spcAft>
              <a:buNone/>
            </a:pPr>
            <a:r>
              <a:rPr lang="en-US" sz="1600" b="1" u="sng" dirty="0">
                <a:latin typeface="Arial" panose="020B0604020202020204" pitchFamily="34" charset="0"/>
                <a:cs typeface="Arial" panose="020B0604020202020204" pitchFamily="34" charset="0"/>
              </a:rPr>
              <a:t>Strategic/Environmental Analysis</a:t>
            </a:r>
            <a:endParaRPr lang="en-US" sz="1600" b="1"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400" b="1" dirty="0">
                <a:latin typeface="Arial" panose="020B0604020202020204" pitchFamily="34" charset="0"/>
                <a:cs typeface="Arial" panose="020B0604020202020204" pitchFamily="34" charset="0"/>
              </a:rPr>
              <a:t>Human Resource environment</a:t>
            </a:r>
          </a:p>
          <a:p>
            <a:pPr lvl="1">
              <a:buFont typeface="Courier New" panose="02070309020205020404" pitchFamily="49" charset="0"/>
              <a:buChar char="o"/>
            </a:pPr>
            <a:r>
              <a:rPr lang="en-US" sz="1400" b="1" dirty="0">
                <a:latin typeface="Arial" panose="020B0604020202020204" pitchFamily="34" charset="0"/>
                <a:cs typeface="Arial" panose="020B0604020202020204" pitchFamily="34" charset="0"/>
              </a:rPr>
              <a:t>Human Resource legal environment </a:t>
            </a:r>
          </a:p>
          <a:p>
            <a:pPr lvl="1">
              <a:buFont typeface="Courier New" panose="02070309020205020404" pitchFamily="49" charset="0"/>
              <a:buChar char="o"/>
            </a:pPr>
            <a:r>
              <a:rPr lang="en-US" sz="1400" b="1" dirty="0">
                <a:latin typeface="Arial" panose="020B0604020202020204" pitchFamily="34" charset="0"/>
                <a:cs typeface="Arial" panose="020B0604020202020204" pitchFamily="34" charset="0"/>
              </a:rPr>
              <a:t>External environment</a:t>
            </a:r>
          </a:p>
          <a:p>
            <a:pPr lvl="1">
              <a:buFont typeface="Wingdings" panose="05000000000000000000" pitchFamily="2" charset="2"/>
              <a:buChar char="Ø"/>
            </a:pPr>
            <a:endParaRPr lang="en-US" sz="1400" b="1" dirty="0">
              <a:latin typeface="Arial" panose="020B0604020202020204" pitchFamily="34" charset="0"/>
              <a:cs typeface="Arial" panose="020B0604020202020204" pitchFamily="34" charset="0"/>
            </a:endParaRPr>
          </a:p>
          <a:p>
            <a:pPr marL="0" lvl="1" indent="0">
              <a:spcAft>
                <a:spcPts val="600"/>
              </a:spcAft>
              <a:buNone/>
            </a:pPr>
            <a:r>
              <a:rPr lang="en-US" sz="1600" b="1" u="sng" dirty="0">
                <a:latin typeface="Arial" panose="020B0604020202020204" pitchFamily="34" charset="0"/>
                <a:cs typeface="Arial" panose="020B0604020202020204" pitchFamily="34" charset="0"/>
              </a:rPr>
              <a:t>Strategic Direction</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		</a:t>
            </a:r>
          </a:p>
          <a:p>
            <a:pPr lvl="1">
              <a:lnSpc>
                <a:spcPct val="100000"/>
              </a:lnSpc>
              <a:buFont typeface="Courier New" panose="02070309020205020404" pitchFamily="49" charset="0"/>
              <a:buChar char="o"/>
            </a:pPr>
            <a:r>
              <a:rPr lang="en-US" sz="1400" b="1" dirty="0">
                <a:latin typeface="Arial" panose="020B0604020202020204" pitchFamily="34" charset="0"/>
                <a:cs typeface="Arial" panose="020B0604020202020204" pitchFamily="34" charset="0"/>
              </a:rPr>
              <a:t>Setting objectives</a:t>
            </a:r>
          </a:p>
          <a:p>
            <a:pPr marL="285750" lvl="1" indent="-285750">
              <a:buFont typeface="Wingdings" panose="05000000000000000000" pitchFamily="2" charset="2"/>
              <a:buChar char="Ø"/>
            </a:pPr>
            <a:endParaRPr lang="en-US" sz="1400" b="1" dirty="0">
              <a:latin typeface="Arial" panose="020B0604020202020204" pitchFamily="34" charset="0"/>
              <a:cs typeface="Arial" panose="020B0604020202020204" pitchFamily="34" charset="0"/>
            </a:endParaRPr>
          </a:p>
          <a:p>
            <a:pPr marL="0" lvl="1" indent="0">
              <a:spcAft>
                <a:spcPts val="600"/>
              </a:spcAft>
              <a:buNone/>
            </a:pPr>
            <a:r>
              <a:rPr lang="en-US" sz="1600" b="1" u="sng" dirty="0">
                <a:latin typeface="Arial" panose="020B0604020202020204" pitchFamily="34" charset="0"/>
                <a:cs typeface="Arial" panose="020B0604020202020204" pitchFamily="34" charset="0"/>
              </a:rPr>
              <a:t>Strategy Formulation</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		</a:t>
            </a:r>
          </a:p>
          <a:p>
            <a:pPr lvl="1">
              <a:lnSpc>
                <a:spcPct val="110000"/>
              </a:lnSpc>
              <a:buFont typeface="Courier New" panose="02070309020205020404" pitchFamily="49" charset="0"/>
              <a:buChar char="o"/>
            </a:pPr>
            <a:r>
              <a:rPr lang="en-US" sz="1400" b="1" dirty="0">
                <a:latin typeface="Arial" panose="020B0604020202020204" pitchFamily="34" charset="0"/>
                <a:cs typeface="Arial" panose="020B0604020202020204" pitchFamily="34" charset="0"/>
              </a:rPr>
              <a:t>Human Resource planning</a:t>
            </a:r>
          </a:p>
          <a:p>
            <a:pPr marL="285750" lvl="1" indent="-285750">
              <a:buFont typeface="Wingdings" panose="05000000000000000000" pitchFamily="2" charset="2"/>
              <a:buChar char="Ø"/>
            </a:pPr>
            <a:endParaRPr lang="en-US" sz="1400" b="1" dirty="0">
              <a:latin typeface="Arial" panose="020B0604020202020204" pitchFamily="34" charset="0"/>
              <a:cs typeface="Arial" panose="020B0604020202020204" pitchFamily="34" charset="0"/>
            </a:endParaRPr>
          </a:p>
          <a:p>
            <a:pPr marL="0" lvl="1" indent="0">
              <a:spcAft>
                <a:spcPts val="600"/>
              </a:spcAft>
              <a:buNone/>
            </a:pPr>
            <a:r>
              <a:rPr lang="en-US" sz="1600" b="1" u="sng" dirty="0">
                <a:latin typeface="Arial" panose="020B0604020202020204" pitchFamily="34" charset="0"/>
                <a:cs typeface="Arial" panose="020B0604020202020204" pitchFamily="34" charset="0"/>
              </a:rPr>
              <a:t>Strategy Implementation &amp; Control</a:t>
            </a:r>
          </a:p>
          <a:p>
            <a:pPr lvl="1">
              <a:buFont typeface="Courier New" panose="02070309020205020404" pitchFamily="49" charset="0"/>
              <a:buChar char="o"/>
            </a:pPr>
            <a:r>
              <a:rPr lang="en-US" sz="1600" b="1" dirty="0">
                <a:latin typeface="Arial" panose="020B0604020202020204" pitchFamily="34" charset="0"/>
                <a:cs typeface="Arial" panose="020B0604020202020204" pitchFamily="34" charset="0"/>
              </a:rPr>
              <a:t>Workforce utilization and employment practices</a:t>
            </a:r>
          </a:p>
          <a:p>
            <a:pPr lvl="1">
              <a:buFont typeface="Courier New" panose="02070309020205020404" pitchFamily="49" charset="0"/>
              <a:buChar char="o"/>
            </a:pPr>
            <a:r>
              <a:rPr lang="en-US" sz="1600" b="1" dirty="0">
                <a:latin typeface="Arial" panose="020B0604020202020204" pitchFamily="34" charset="0"/>
                <a:cs typeface="Arial" panose="020B0604020202020204" pitchFamily="34" charset="0"/>
              </a:rPr>
              <a:t>Reward and development system</a:t>
            </a:r>
          </a:p>
          <a:p>
            <a:pPr lvl="1">
              <a:buFont typeface="Courier New" panose="02070309020205020404" pitchFamily="49" charset="0"/>
              <a:buChar char="o"/>
            </a:pPr>
            <a:r>
              <a:rPr lang="en-US" sz="1600" b="1" dirty="0">
                <a:latin typeface="Arial" panose="020B0604020202020204" pitchFamily="34" charset="0"/>
                <a:cs typeface="Arial" panose="020B0604020202020204" pitchFamily="34" charset="0"/>
              </a:rPr>
              <a:t>Performance impact of human resource practices</a:t>
            </a:r>
          </a:p>
          <a:p>
            <a:pPr lvl="1">
              <a:buFont typeface="Courier New" panose="02070309020205020404" pitchFamily="49" charset="0"/>
              <a:buChar char="o"/>
            </a:pPr>
            <a:r>
              <a:rPr lang="en-US" sz="1600" b="1" dirty="0">
                <a:latin typeface="Arial" panose="020B0604020202020204" pitchFamily="34" charset="0"/>
                <a:cs typeface="Arial" panose="020B0604020202020204" pitchFamily="34" charset="0"/>
              </a:rPr>
              <a:t>Human Resource evaluation</a:t>
            </a:r>
          </a:p>
          <a:p>
            <a:pPr>
              <a:buFont typeface="Courier New" panose="02070309020205020404" pitchFamily="49" charset="0"/>
              <a:buChar char="o"/>
            </a:pPr>
            <a:endParaRPr lang="en-US" sz="1300" dirty="0"/>
          </a:p>
          <a:p>
            <a:pPr lvl="1">
              <a:buFont typeface="Courier New" panose="02070309020205020404" pitchFamily="49" charset="0"/>
              <a:buChar char="o"/>
            </a:pPr>
            <a:endParaRPr lang="en-US" sz="1100" dirty="0"/>
          </a:p>
          <a:p>
            <a:pPr marL="457200" lvl="1" indent="0">
              <a:buNone/>
            </a:pPr>
            <a:endParaRPr lang="en-US" sz="1100" dirty="0"/>
          </a:p>
          <a:p>
            <a:pPr lvl="1"/>
            <a:endParaRPr lang="en-US" sz="1100" dirty="0"/>
          </a:p>
          <a:p>
            <a:pPr lvl="1"/>
            <a:endParaRPr lang="en-US" sz="1100" dirty="0"/>
          </a:p>
        </p:txBody>
      </p:sp>
    </p:spTree>
    <p:extLst>
      <p:ext uri="{BB962C8B-B14F-4D97-AF65-F5344CB8AC3E}">
        <p14:creationId xmlns:p14="http://schemas.microsoft.com/office/powerpoint/2010/main" val="1149928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a:extLst>
              <a:ext uri="{FF2B5EF4-FFF2-40B4-BE49-F238E27FC236}">
                <a16:creationId xmlns="" xmlns:a16="http://schemas.microsoft.com/office/drawing/2014/main" id="{DA50E5E7-8515-4920-8644-73B3EE2AE55A}"/>
              </a:ext>
            </a:extLst>
          </p:cNvPr>
          <p:cNvSpPr>
            <a:spLocks noGrp="1"/>
          </p:cNvSpPr>
          <p:nvPr>
            <p:ph type="sldNum" sz="quarter" idx="11"/>
          </p:nvPr>
        </p:nvSpPr>
        <p:spPr>
          <a:noFill/>
        </p:spPr>
        <p:txBody>
          <a:bodyP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fld id="{0E37A992-B9D5-4CE2-B184-80F707481E93}" type="slidenum">
              <a:rPr lang="en-US" altLang="en-US" sz="1200" b="0"/>
              <a:pPr/>
              <a:t>8</a:t>
            </a:fld>
            <a:endParaRPr lang="en-US" altLang="en-US" sz="1200" b="0" dirty="0"/>
          </a:p>
        </p:txBody>
      </p:sp>
      <p:sp>
        <p:nvSpPr>
          <p:cNvPr id="20483" name="Rectangle 7">
            <a:extLst>
              <a:ext uri="{FF2B5EF4-FFF2-40B4-BE49-F238E27FC236}">
                <a16:creationId xmlns="" xmlns:a16="http://schemas.microsoft.com/office/drawing/2014/main" id="{F7A7057E-C1F8-4024-BCBA-1152EB2AE1D7}"/>
              </a:ext>
            </a:extLst>
          </p:cNvPr>
          <p:cNvSpPr>
            <a:spLocks noChangeArrowheads="1"/>
          </p:cNvSpPr>
          <p:nvPr/>
        </p:nvSpPr>
        <p:spPr bwMode="auto">
          <a:xfrm>
            <a:off x="7620000" y="3200400"/>
            <a:ext cx="2806700" cy="1130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endParaRPr lang="en-US" altLang="en-US" dirty="0"/>
          </a:p>
        </p:txBody>
      </p:sp>
      <p:sp>
        <p:nvSpPr>
          <p:cNvPr id="20484" name="Rectangle 6">
            <a:extLst>
              <a:ext uri="{FF2B5EF4-FFF2-40B4-BE49-F238E27FC236}">
                <a16:creationId xmlns="" xmlns:a16="http://schemas.microsoft.com/office/drawing/2014/main" id="{81EF6392-4CAE-40BC-9B02-5DC90D9F462D}"/>
              </a:ext>
            </a:extLst>
          </p:cNvPr>
          <p:cNvSpPr>
            <a:spLocks noChangeArrowheads="1"/>
          </p:cNvSpPr>
          <p:nvPr/>
        </p:nvSpPr>
        <p:spPr bwMode="auto">
          <a:xfrm>
            <a:off x="4267200" y="3200400"/>
            <a:ext cx="2654300" cy="1130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endParaRPr lang="en-US" altLang="en-US" dirty="0"/>
          </a:p>
        </p:txBody>
      </p:sp>
      <p:sp>
        <p:nvSpPr>
          <p:cNvPr id="20485" name="Rectangle 5">
            <a:extLst>
              <a:ext uri="{FF2B5EF4-FFF2-40B4-BE49-F238E27FC236}">
                <a16:creationId xmlns="" xmlns:a16="http://schemas.microsoft.com/office/drawing/2014/main" id="{8E4B4C12-E005-4D91-9C79-E849F470D8A9}"/>
              </a:ext>
            </a:extLst>
          </p:cNvPr>
          <p:cNvSpPr>
            <a:spLocks noChangeArrowheads="1"/>
          </p:cNvSpPr>
          <p:nvPr/>
        </p:nvSpPr>
        <p:spPr bwMode="auto">
          <a:xfrm>
            <a:off x="1981200" y="3200400"/>
            <a:ext cx="1587500" cy="1130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endParaRPr lang="en-US" altLang="en-US" dirty="0">
              <a:solidFill>
                <a:schemeClr val="tx1"/>
              </a:solidFill>
              <a:latin typeface="Arial" panose="020B0604020202020204" pitchFamily="34" charset="0"/>
            </a:endParaRPr>
          </a:p>
        </p:txBody>
      </p:sp>
      <p:sp>
        <p:nvSpPr>
          <p:cNvPr id="13321" name="Rectangle 9">
            <a:extLst>
              <a:ext uri="{FF2B5EF4-FFF2-40B4-BE49-F238E27FC236}">
                <a16:creationId xmlns="" xmlns:a16="http://schemas.microsoft.com/office/drawing/2014/main" id="{974BA97D-73CC-45E9-8ECB-A60E76CDC6F2}"/>
              </a:ext>
            </a:extLst>
          </p:cNvPr>
          <p:cNvSpPr>
            <a:spLocks noChangeArrowheads="1"/>
          </p:cNvSpPr>
          <p:nvPr/>
        </p:nvSpPr>
        <p:spPr bwMode="auto">
          <a:xfrm>
            <a:off x="2209801" y="3429000"/>
            <a:ext cx="1093249" cy="643766"/>
          </a:xfrm>
          <a:prstGeom prst="rect">
            <a:avLst/>
          </a:prstGeom>
          <a:noFill/>
          <a:ln w="12700">
            <a:noFill/>
            <a:miter lim="800000"/>
            <a:headEnd/>
            <a:tailEnd/>
          </a:ln>
          <a:effectLst/>
        </p:spPr>
        <p:txBody>
          <a:bodyPr wrap="none" lIns="90488" tIns="44450" rIns="90488" bIns="44450">
            <a:spAutoFit/>
          </a:bodyPr>
          <a:lstStyle/>
          <a:p>
            <a:pPr algn="l">
              <a:lnSpc>
                <a:spcPct val="100000"/>
              </a:lnSpc>
              <a:spcBef>
                <a:spcPct val="0"/>
              </a:spcBef>
              <a:buFontTx/>
              <a:buNone/>
              <a:defRPr/>
            </a:pPr>
            <a:r>
              <a:rPr lang="en-US" dirty="0">
                <a:effectLst>
                  <a:outerShdw blurRad="38100" dist="38100" dir="2700000" algn="tl">
                    <a:srgbClr val="000000"/>
                  </a:outerShdw>
                </a:effectLst>
                <a:latin typeface="Arial" pitchFamily="-107" charset="0"/>
              </a:rPr>
              <a:t>Strategic</a:t>
            </a:r>
          </a:p>
          <a:p>
            <a:pPr algn="l">
              <a:lnSpc>
                <a:spcPct val="100000"/>
              </a:lnSpc>
              <a:spcBef>
                <a:spcPct val="0"/>
              </a:spcBef>
              <a:buFontTx/>
              <a:buNone/>
              <a:defRPr/>
            </a:pPr>
            <a:r>
              <a:rPr lang="en-US" dirty="0">
                <a:effectLst>
                  <a:outerShdw blurRad="38100" dist="38100" dir="2700000" algn="tl">
                    <a:srgbClr val="000000"/>
                  </a:outerShdw>
                </a:effectLst>
                <a:latin typeface="Arial" pitchFamily="-107" charset="0"/>
              </a:rPr>
              <a:t>Direction</a:t>
            </a:r>
          </a:p>
        </p:txBody>
      </p:sp>
      <p:sp>
        <p:nvSpPr>
          <p:cNvPr id="13322" name="Rectangle 10">
            <a:extLst>
              <a:ext uri="{FF2B5EF4-FFF2-40B4-BE49-F238E27FC236}">
                <a16:creationId xmlns="" xmlns:a16="http://schemas.microsoft.com/office/drawing/2014/main" id="{D6CCDF16-0FA3-4E0A-94CF-06826A0DEE24}"/>
              </a:ext>
            </a:extLst>
          </p:cNvPr>
          <p:cNvSpPr>
            <a:spLocks noChangeArrowheads="1"/>
          </p:cNvSpPr>
          <p:nvPr/>
        </p:nvSpPr>
        <p:spPr bwMode="auto">
          <a:xfrm>
            <a:off x="4191000" y="3276601"/>
            <a:ext cx="2743200" cy="912813"/>
          </a:xfrm>
          <a:prstGeom prst="rect">
            <a:avLst/>
          </a:prstGeom>
          <a:noFill/>
          <a:ln w="12700">
            <a:noFill/>
            <a:miter lim="800000"/>
            <a:headEnd/>
            <a:tailEnd/>
          </a:ln>
          <a:effectLst/>
        </p:spPr>
        <p:txBody>
          <a:bodyPr lIns="90488" tIns="44450" rIns="90488" bIns="44450">
            <a:spAutoFit/>
          </a:bodyPr>
          <a:lstStyle/>
          <a:p>
            <a:pPr>
              <a:lnSpc>
                <a:spcPct val="100000"/>
              </a:lnSpc>
              <a:spcBef>
                <a:spcPct val="0"/>
              </a:spcBef>
              <a:buFontTx/>
              <a:buNone/>
              <a:defRPr/>
            </a:pPr>
            <a:r>
              <a:rPr lang="en-US" dirty="0">
                <a:effectLst>
                  <a:outerShdw blurRad="38100" dist="38100" dir="2700000" algn="tl">
                    <a:srgbClr val="000000"/>
                  </a:outerShdw>
                </a:effectLst>
                <a:latin typeface="Arial" pitchFamily="-107" charset="0"/>
              </a:rPr>
              <a:t>Strategy Formulation</a:t>
            </a:r>
          </a:p>
          <a:p>
            <a:pPr>
              <a:lnSpc>
                <a:spcPct val="100000"/>
              </a:lnSpc>
              <a:spcBef>
                <a:spcPct val="0"/>
              </a:spcBef>
              <a:buFontTx/>
              <a:buNone/>
              <a:defRPr/>
            </a:pPr>
            <a:r>
              <a:rPr lang="en-US" dirty="0">
                <a:effectLst>
                  <a:outerShdw blurRad="38100" dist="38100" dir="2700000" algn="tl">
                    <a:srgbClr val="000000"/>
                  </a:outerShdw>
                </a:effectLst>
                <a:latin typeface="Arial" pitchFamily="-107" charset="0"/>
              </a:rPr>
              <a:t>(corporate and business level)</a:t>
            </a:r>
          </a:p>
        </p:txBody>
      </p:sp>
      <p:sp>
        <p:nvSpPr>
          <p:cNvPr id="13323" name="Rectangle 11">
            <a:extLst>
              <a:ext uri="{FF2B5EF4-FFF2-40B4-BE49-F238E27FC236}">
                <a16:creationId xmlns="" xmlns:a16="http://schemas.microsoft.com/office/drawing/2014/main" id="{C759B5A9-FF05-43AF-A4CC-9EB03565EC90}"/>
              </a:ext>
            </a:extLst>
          </p:cNvPr>
          <p:cNvSpPr>
            <a:spLocks noChangeArrowheads="1"/>
          </p:cNvSpPr>
          <p:nvPr/>
        </p:nvSpPr>
        <p:spPr bwMode="auto">
          <a:xfrm>
            <a:off x="7620000" y="3429001"/>
            <a:ext cx="2895600" cy="638175"/>
          </a:xfrm>
          <a:prstGeom prst="rect">
            <a:avLst/>
          </a:prstGeom>
          <a:noFill/>
          <a:ln w="12700">
            <a:noFill/>
            <a:miter lim="800000"/>
            <a:headEnd/>
            <a:tailEnd/>
          </a:ln>
          <a:effectLst/>
        </p:spPr>
        <p:txBody>
          <a:bodyPr lIns="90488" tIns="44450" rIns="90488" bIns="44450">
            <a:spAutoFit/>
          </a:bodyP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pPr>
              <a:lnSpc>
                <a:spcPct val="100000"/>
              </a:lnSpc>
              <a:spcBef>
                <a:spcPct val="0"/>
              </a:spcBef>
              <a:buFontTx/>
              <a:buNone/>
            </a:pPr>
            <a:r>
              <a:rPr lang="en-US" altLang="en-US" sz="1800" dirty="0">
                <a:effectLst>
                  <a:outerShdw blurRad="38100" dist="38100" dir="2700000" algn="tl">
                    <a:srgbClr val="000000"/>
                  </a:outerShdw>
                </a:effectLst>
                <a:latin typeface="Arial" panose="020B0604020202020204" pitchFamily="34" charset="0"/>
              </a:rPr>
              <a:t>Strategy Implementation</a:t>
            </a:r>
          </a:p>
          <a:p>
            <a:pPr>
              <a:lnSpc>
                <a:spcPct val="100000"/>
              </a:lnSpc>
              <a:spcBef>
                <a:spcPct val="0"/>
              </a:spcBef>
              <a:buFontTx/>
              <a:buNone/>
            </a:pPr>
            <a:r>
              <a:rPr lang="en-US" altLang="en-US" sz="1800" dirty="0">
                <a:effectLst>
                  <a:outerShdw blurRad="38100" dist="38100" dir="2700000" algn="tl">
                    <a:srgbClr val="000000"/>
                  </a:outerShdw>
                </a:effectLst>
                <a:latin typeface="Arial" panose="020B0604020202020204" pitchFamily="34" charset="0"/>
              </a:rPr>
              <a:t>and Control</a:t>
            </a:r>
            <a:endParaRPr lang="en-US" altLang="en-US" sz="1800" dirty="0">
              <a:solidFill>
                <a:srgbClr val="FCFEB9"/>
              </a:solidFill>
              <a:effectLst>
                <a:outerShdw blurRad="38100" dist="38100" dir="2700000" algn="tl">
                  <a:srgbClr val="000000"/>
                </a:outerShdw>
              </a:effectLst>
              <a:latin typeface="Arial" panose="020B0604020202020204" pitchFamily="34" charset="0"/>
            </a:endParaRPr>
          </a:p>
        </p:txBody>
      </p:sp>
      <p:sp>
        <p:nvSpPr>
          <p:cNvPr id="20489" name="Rectangle 8">
            <a:extLst>
              <a:ext uri="{FF2B5EF4-FFF2-40B4-BE49-F238E27FC236}">
                <a16:creationId xmlns="" xmlns:a16="http://schemas.microsoft.com/office/drawing/2014/main" id="{2F3486CF-CE46-4FE4-974D-51433389147D}"/>
              </a:ext>
            </a:extLst>
          </p:cNvPr>
          <p:cNvSpPr>
            <a:spLocks noChangeArrowheads="1"/>
          </p:cNvSpPr>
          <p:nvPr/>
        </p:nvSpPr>
        <p:spPr bwMode="auto">
          <a:xfrm>
            <a:off x="7558088" y="5280025"/>
            <a:ext cx="2806700" cy="9779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endParaRPr lang="en-US" altLang="en-US" dirty="0"/>
          </a:p>
        </p:txBody>
      </p:sp>
      <p:sp>
        <p:nvSpPr>
          <p:cNvPr id="13324" name="Rectangle 12">
            <a:extLst>
              <a:ext uri="{FF2B5EF4-FFF2-40B4-BE49-F238E27FC236}">
                <a16:creationId xmlns="" xmlns:a16="http://schemas.microsoft.com/office/drawing/2014/main" id="{5264718A-EE50-420F-B221-28FAAFC8AC26}"/>
              </a:ext>
            </a:extLst>
          </p:cNvPr>
          <p:cNvSpPr>
            <a:spLocks noChangeArrowheads="1"/>
          </p:cNvSpPr>
          <p:nvPr/>
        </p:nvSpPr>
        <p:spPr bwMode="auto">
          <a:xfrm>
            <a:off x="7620000" y="5562601"/>
            <a:ext cx="2747548" cy="366767"/>
          </a:xfrm>
          <a:prstGeom prst="rect">
            <a:avLst/>
          </a:prstGeom>
          <a:noFill/>
          <a:ln w="12700">
            <a:noFill/>
            <a:miter lim="800000"/>
            <a:headEnd/>
            <a:tailEnd/>
          </a:ln>
          <a:effectLst/>
        </p:spPr>
        <p:txBody>
          <a:bodyPr wrap="none" lIns="90488" tIns="44450" rIns="90488" bIns="44450">
            <a:spAutoFit/>
          </a:bodyP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pPr algn="l">
              <a:lnSpc>
                <a:spcPct val="100000"/>
              </a:lnSpc>
              <a:spcBef>
                <a:spcPct val="0"/>
              </a:spcBef>
              <a:buFontTx/>
              <a:buNone/>
            </a:pPr>
            <a:r>
              <a:rPr lang="en-US" altLang="en-US" sz="1800" dirty="0">
                <a:effectLst>
                  <a:outerShdw blurRad="38100" dist="38100" dir="2700000" algn="tl">
                    <a:srgbClr val="000000"/>
                  </a:outerShdw>
                </a:effectLst>
                <a:latin typeface="Arial" panose="020B0604020202020204" pitchFamily="34" charset="0"/>
              </a:rPr>
              <a:t>Strategic Restructuring</a:t>
            </a:r>
            <a:endParaRPr lang="en-US" altLang="en-US" sz="1800" dirty="0">
              <a:solidFill>
                <a:srgbClr val="FCFEB9"/>
              </a:solidFill>
              <a:effectLst>
                <a:outerShdw blurRad="38100" dist="38100" dir="2700000" algn="tl">
                  <a:srgbClr val="000000"/>
                </a:outerShdw>
              </a:effectLst>
              <a:latin typeface="Arial" panose="020B0604020202020204" pitchFamily="34" charset="0"/>
            </a:endParaRPr>
          </a:p>
        </p:txBody>
      </p:sp>
      <p:sp>
        <p:nvSpPr>
          <p:cNvPr id="20491" name="Rectangle 49">
            <a:extLst>
              <a:ext uri="{FF2B5EF4-FFF2-40B4-BE49-F238E27FC236}">
                <a16:creationId xmlns="" xmlns:a16="http://schemas.microsoft.com/office/drawing/2014/main" id="{08222FEF-81C6-435D-8E89-EC2A80A6BA1D}"/>
              </a:ext>
            </a:extLst>
          </p:cNvPr>
          <p:cNvSpPr>
            <a:spLocks noChangeArrowheads="1"/>
          </p:cNvSpPr>
          <p:nvPr/>
        </p:nvSpPr>
        <p:spPr bwMode="auto">
          <a:xfrm>
            <a:off x="4191000" y="1371600"/>
            <a:ext cx="2819400" cy="9017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endParaRPr lang="en-US" altLang="en-US" dirty="0"/>
          </a:p>
        </p:txBody>
      </p:sp>
      <p:sp>
        <p:nvSpPr>
          <p:cNvPr id="13316" name="Rectangle 4">
            <a:extLst>
              <a:ext uri="{FF2B5EF4-FFF2-40B4-BE49-F238E27FC236}">
                <a16:creationId xmlns="" xmlns:a16="http://schemas.microsoft.com/office/drawing/2014/main" id="{BB983D19-4368-41E7-813A-C64EF0A1E824}"/>
              </a:ext>
            </a:extLst>
          </p:cNvPr>
          <p:cNvSpPr>
            <a:spLocks noChangeArrowheads="1"/>
          </p:cNvSpPr>
          <p:nvPr/>
        </p:nvSpPr>
        <p:spPr bwMode="auto">
          <a:xfrm>
            <a:off x="4343400" y="1524001"/>
            <a:ext cx="2546350" cy="644525"/>
          </a:xfrm>
          <a:prstGeom prst="rect">
            <a:avLst/>
          </a:prstGeom>
          <a:noFill/>
          <a:ln w="12700">
            <a:noFill/>
            <a:miter lim="800000"/>
            <a:headEnd/>
            <a:tailEnd/>
          </a:ln>
          <a:effectLst/>
        </p:spPr>
        <p:txBody>
          <a:bodyPr lIns="90488" tIns="44450" rIns="90488" bIns="44450">
            <a:spAutoFit/>
          </a:bodyPr>
          <a:lstStyle>
            <a:lvl1pPr>
              <a:defRPr sz="2400" b="1">
                <a:solidFill>
                  <a:srgbClr val="FFFFFF"/>
                </a:solidFill>
                <a:latin typeface="Times New Roman" panose="02020603050405020304" pitchFamily="18" charset="0"/>
                <a:ea typeface="ＭＳ Ｐゴシック" panose="020B0600070205080204" pitchFamily="34" charset="-128"/>
              </a:defRPr>
            </a:lvl1pPr>
            <a:lvl2pPr marL="37931725" indent="-37474525">
              <a:defRPr sz="2400" b="1">
                <a:solidFill>
                  <a:srgbClr val="FFFFFF"/>
                </a:solidFill>
                <a:latin typeface="Times New Roman" panose="02020603050405020304" pitchFamily="18" charset="0"/>
                <a:ea typeface="ＭＳ Ｐゴシック" panose="020B0600070205080204" pitchFamily="34" charset="-128"/>
              </a:defRPr>
            </a:lvl2pPr>
            <a:lvl3pPr>
              <a:defRPr sz="2400" b="1">
                <a:solidFill>
                  <a:srgbClr val="FFFFFF"/>
                </a:solidFill>
                <a:latin typeface="Times New Roman" panose="02020603050405020304" pitchFamily="18" charset="0"/>
                <a:ea typeface="ＭＳ Ｐゴシック" panose="020B0600070205080204" pitchFamily="34" charset="-128"/>
              </a:defRPr>
            </a:lvl3pPr>
            <a:lvl4pPr>
              <a:defRPr sz="2400" b="1">
                <a:solidFill>
                  <a:srgbClr val="FFFFFF"/>
                </a:solidFill>
                <a:latin typeface="Times New Roman" panose="02020603050405020304" pitchFamily="18" charset="0"/>
                <a:ea typeface="ＭＳ Ｐゴシック" panose="020B0600070205080204" pitchFamily="34" charset="-128"/>
              </a:defRPr>
            </a:lvl4pPr>
            <a:lvl5pPr>
              <a:defRPr sz="2400" b="1">
                <a:solidFill>
                  <a:srgbClr val="FFFFFF"/>
                </a:solidFill>
                <a:latin typeface="Times New Roman" panose="02020603050405020304" pitchFamily="18" charset="0"/>
                <a:ea typeface="ＭＳ Ｐゴシック" panose="020B0600070205080204" pitchFamily="34" charset="-128"/>
              </a:defRPr>
            </a:lvl5pPr>
            <a:lvl6pPr marL="4572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6pPr>
            <a:lvl7pPr marL="9144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7pPr>
            <a:lvl8pPr marL="13716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8pPr>
            <a:lvl9pPr marL="1828800" eaLnBrk="0" fontAlgn="base" hangingPunct="0">
              <a:lnSpc>
                <a:spcPct val="155000"/>
              </a:lnSpc>
              <a:spcBef>
                <a:spcPct val="30000"/>
              </a:spcBef>
              <a:spcAft>
                <a:spcPct val="0"/>
              </a:spcAft>
              <a:defRPr sz="2400" b="1">
                <a:solidFill>
                  <a:srgbClr val="FFFFFF"/>
                </a:solidFill>
                <a:latin typeface="Times New Roman" panose="02020603050405020304" pitchFamily="18" charset="0"/>
                <a:ea typeface="ＭＳ Ｐゴシック" panose="020B0600070205080204" pitchFamily="34" charset="-128"/>
              </a:defRPr>
            </a:lvl9pPr>
          </a:lstStyle>
          <a:p>
            <a:pPr>
              <a:lnSpc>
                <a:spcPct val="100000"/>
              </a:lnSpc>
              <a:spcBef>
                <a:spcPct val="0"/>
              </a:spcBef>
              <a:buFontTx/>
              <a:buNone/>
            </a:pPr>
            <a:r>
              <a:rPr lang="en-US" altLang="en-US" sz="1800" dirty="0">
                <a:effectLst>
                  <a:outerShdw blurRad="38100" dist="38100" dir="2700000" algn="tl">
                    <a:srgbClr val="000000"/>
                  </a:outerShdw>
                </a:effectLst>
                <a:latin typeface="Arial" panose="020B0604020202020204" pitchFamily="34" charset="0"/>
              </a:rPr>
              <a:t>External and Internal Analysis</a:t>
            </a:r>
            <a:endParaRPr lang="en-US" altLang="en-US" sz="1800" dirty="0">
              <a:solidFill>
                <a:srgbClr val="FCFEB9"/>
              </a:solidFill>
              <a:effectLst>
                <a:outerShdw blurRad="38100" dist="38100" dir="2700000" algn="tl">
                  <a:srgbClr val="000000"/>
                </a:outerShdw>
              </a:effectLst>
              <a:latin typeface="Arial" panose="020B0604020202020204" pitchFamily="34" charset="0"/>
            </a:endParaRPr>
          </a:p>
        </p:txBody>
      </p:sp>
      <p:sp>
        <p:nvSpPr>
          <p:cNvPr id="20493" name="Line 50">
            <a:extLst>
              <a:ext uri="{FF2B5EF4-FFF2-40B4-BE49-F238E27FC236}">
                <a16:creationId xmlns="" xmlns:a16="http://schemas.microsoft.com/office/drawing/2014/main" id="{02D9DC8A-0F77-4588-BFCB-04A8898D6BFF}"/>
              </a:ext>
            </a:extLst>
          </p:cNvPr>
          <p:cNvSpPr>
            <a:spLocks noChangeShapeType="1"/>
          </p:cNvSpPr>
          <p:nvPr/>
        </p:nvSpPr>
        <p:spPr bwMode="auto">
          <a:xfrm>
            <a:off x="2819400" y="2743200"/>
            <a:ext cx="6019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dirty="0"/>
          </a:p>
        </p:txBody>
      </p:sp>
      <p:sp>
        <p:nvSpPr>
          <p:cNvPr id="20494" name="Line 51">
            <a:extLst>
              <a:ext uri="{FF2B5EF4-FFF2-40B4-BE49-F238E27FC236}">
                <a16:creationId xmlns="" xmlns:a16="http://schemas.microsoft.com/office/drawing/2014/main" id="{F59C49D6-3A55-4C76-AB30-20F0444F9E5B}"/>
              </a:ext>
            </a:extLst>
          </p:cNvPr>
          <p:cNvSpPr>
            <a:spLocks noChangeShapeType="1"/>
          </p:cNvSpPr>
          <p:nvPr/>
        </p:nvSpPr>
        <p:spPr bwMode="auto">
          <a:xfrm>
            <a:off x="2847975" y="2733675"/>
            <a:ext cx="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dirty="0"/>
          </a:p>
        </p:txBody>
      </p:sp>
      <p:sp>
        <p:nvSpPr>
          <p:cNvPr id="20495" name="Line 53">
            <a:extLst>
              <a:ext uri="{FF2B5EF4-FFF2-40B4-BE49-F238E27FC236}">
                <a16:creationId xmlns="" xmlns:a16="http://schemas.microsoft.com/office/drawing/2014/main" id="{03E24088-2667-48FB-926F-12783B1E281B}"/>
              </a:ext>
            </a:extLst>
          </p:cNvPr>
          <p:cNvSpPr>
            <a:spLocks noChangeShapeType="1"/>
          </p:cNvSpPr>
          <p:nvPr/>
        </p:nvSpPr>
        <p:spPr bwMode="auto">
          <a:xfrm>
            <a:off x="8801100" y="2733675"/>
            <a:ext cx="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dirty="0"/>
          </a:p>
        </p:txBody>
      </p:sp>
      <p:sp>
        <p:nvSpPr>
          <p:cNvPr id="20496" name="Line 54">
            <a:extLst>
              <a:ext uri="{FF2B5EF4-FFF2-40B4-BE49-F238E27FC236}">
                <a16:creationId xmlns="" xmlns:a16="http://schemas.microsoft.com/office/drawing/2014/main" id="{F0F000EA-5CE2-4DBD-B724-6CF6734D74D0}"/>
              </a:ext>
            </a:extLst>
          </p:cNvPr>
          <p:cNvSpPr>
            <a:spLocks noChangeShapeType="1"/>
          </p:cNvSpPr>
          <p:nvPr/>
        </p:nvSpPr>
        <p:spPr bwMode="auto">
          <a:xfrm>
            <a:off x="5562600" y="2286000"/>
            <a:ext cx="0" cy="91440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dirty="0"/>
          </a:p>
        </p:txBody>
      </p:sp>
      <p:sp>
        <p:nvSpPr>
          <p:cNvPr id="20497" name="Line 55">
            <a:extLst>
              <a:ext uri="{FF2B5EF4-FFF2-40B4-BE49-F238E27FC236}">
                <a16:creationId xmlns="" xmlns:a16="http://schemas.microsoft.com/office/drawing/2014/main" id="{1C2795A0-50C3-48C8-8304-577EE261B1C3}"/>
              </a:ext>
            </a:extLst>
          </p:cNvPr>
          <p:cNvSpPr>
            <a:spLocks noChangeShapeType="1"/>
          </p:cNvSpPr>
          <p:nvPr/>
        </p:nvSpPr>
        <p:spPr bwMode="auto">
          <a:xfrm>
            <a:off x="2819400" y="4343400"/>
            <a:ext cx="0" cy="1447800"/>
          </a:xfrm>
          <a:prstGeom prst="line">
            <a:avLst/>
          </a:prstGeom>
          <a:noFill/>
          <a:ln w="7620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dirty="0"/>
          </a:p>
        </p:txBody>
      </p:sp>
      <p:sp>
        <p:nvSpPr>
          <p:cNvPr id="20498" name="Line 56">
            <a:extLst>
              <a:ext uri="{FF2B5EF4-FFF2-40B4-BE49-F238E27FC236}">
                <a16:creationId xmlns="" xmlns:a16="http://schemas.microsoft.com/office/drawing/2014/main" id="{37C32604-4A35-4765-A7DD-EFF485CF1556}"/>
              </a:ext>
            </a:extLst>
          </p:cNvPr>
          <p:cNvSpPr>
            <a:spLocks noChangeShapeType="1"/>
          </p:cNvSpPr>
          <p:nvPr/>
        </p:nvSpPr>
        <p:spPr bwMode="auto">
          <a:xfrm>
            <a:off x="5562600" y="4343400"/>
            <a:ext cx="0" cy="1447800"/>
          </a:xfrm>
          <a:prstGeom prst="line">
            <a:avLst/>
          </a:prstGeom>
          <a:noFill/>
          <a:ln w="7620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dirty="0"/>
          </a:p>
        </p:txBody>
      </p:sp>
      <p:sp>
        <p:nvSpPr>
          <p:cNvPr id="20499" name="Line 57">
            <a:extLst>
              <a:ext uri="{FF2B5EF4-FFF2-40B4-BE49-F238E27FC236}">
                <a16:creationId xmlns="" xmlns:a16="http://schemas.microsoft.com/office/drawing/2014/main" id="{182B815C-7B81-4ACA-B5DA-6763921BD1B0}"/>
              </a:ext>
            </a:extLst>
          </p:cNvPr>
          <p:cNvSpPr>
            <a:spLocks noChangeShapeType="1"/>
          </p:cNvSpPr>
          <p:nvPr/>
        </p:nvSpPr>
        <p:spPr bwMode="auto">
          <a:xfrm>
            <a:off x="8763000" y="4419600"/>
            <a:ext cx="0" cy="838200"/>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dirty="0"/>
          </a:p>
        </p:txBody>
      </p:sp>
      <p:sp>
        <p:nvSpPr>
          <p:cNvPr id="20500" name="Line 58">
            <a:extLst>
              <a:ext uri="{FF2B5EF4-FFF2-40B4-BE49-F238E27FC236}">
                <a16:creationId xmlns="" xmlns:a16="http://schemas.microsoft.com/office/drawing/2014/main" id="{874D3937-2852-4DAD-8756-796B391AE41E}"/>
              </a:ext>
            </a:extLst>
          </p:cNvPr>
          <p:cNvSpPr>
            <a:spLocks noChangeShapeType="1"/>
          </p:cNvSpPr>
          <p:nvPr/>
        </p:nvSpPr>
        <p:spPr bwMode="auto">
          <a:xfrm>
            <a:off x="2819400" y="5781675"/>
            <a:ext cx="4724400" cy="0"/>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dirty="0"/>
          </a:p>
        </p:txBody>
      </p:sp>
      <p:sp>
        <p:nvSpPr>
          <p:cNvPr id="20501" name="Line 59">
            <a:extLst>
              <a:ext uri="{FF2B5EF4-FFF2-40B4-BE49-F238E27FC236}">
                <a16:creationId xmlns="" xmlns:a16="http://schemas.microsoft.com/office/drawing/2014/main" id="{554F73F1-F3C4-44F1-B565-15B912494DDB}"/>
              </a:ext>
            </a:extLst>
          </p:cNvPr>
          <p:cNvSpPr>
            <a:spLocks noChangeShapeType="1"/>
          </p:cNvSpPr>
          <p:nvPr/>
        </p:nvSpPr>
        <p:spPr bwMode="auto">
          <a:xfrm>
            <a:off x="3581400" y="3733800"/>
            <a:ext cx="6858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dirty="0"/>
          </a:p>
        </p:txBody>
      </p:sp>
      <p:sp>
        <p:nvSpPr>
          <p:cNvPr id="20502" name="Line 60">
            <a:extLst>
              <a:ext uri="{FF2B5EF4-FFF2-40B4-BE49-F238E27FC236}">
                <a16:creationId xmlns="" xmlns:a16="http://schemas.microsoft.com/office/drawing/2014/main" id="{75CDD259-8418-44C1-9544-05FA71FB80B0}"/>
              </a:ext>
            </a:extLst>
          </p:cNvPr>
          <p:cNvSpPr>
            <a:spLocks noChangeShapeType="1"/>
          </p:cNvSpPr>
          <p:nvPr/>
        </p:nvSpPr>
        <p:spPr bwMode="auto">
          <a:xfrm>
            <a:off x="6934200" y="3810000"/>
            <a:ext cx="6858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dirty="0"/>
          </a:p>
        </p:txBody>
      </p:sp>
      <p:sp>
        <p:nvSpPr>
          <p:cNvPr id="20503" name="TextBox 23">
            <a:extLst>
              <a:ext uri="{FF2B5EF4-FFF2-40B4-BE49-F238E27FC236}">
                <a16:creationId xmlns="" xmlns:a16="http://schemas.microsoft.com/office/drawing/2014/main" id="{4B2C9181-5CB6-4DBA-94CC-28E0CC4341CC}"/>
              </a:ext>
            </a:extLst>
          </p:cNvPr>
          <p:cNvSpPr txBox="1">
            <a:spLocks noChangeArrowheads="1"/>
          </p:cNvSpPr>
          <p:nvPr/>
        </p:nvSpPr>
        <p:spPr bwMode="auto">
          <a:xfrm>
            <a:off x="2209801" y="168483"/>
            <a:ext cx="9086850" cy="707886"/>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None/>
              <a:defRPr/>
            </a:pPr>
            <a:r>
              <a:rPr lang="en-US" sz="4000" b="1" dirty="0">
                <a:latin typeface="Century Gothic" panose="020B0502020202020204" pitchFamily="34" charset="0"/>
              </a:rPr>
              <a:t>Strategic Management Process</a:t>
            </a:r>
          </a:p>
        </p:txBody>
      </p:sp>
    </p:spTree>
    <p:extLst>
      <p:ext uri="{BB962C8B-B14F-4D97-AF65-F5344CB8AC3E}">
        <p14:creationId xmlns:p14="http://schemas.microsoft.com/office/powerpoint/2010/main" val="430301792"/>
      </p:ext>
    </p:extLst>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Graphic 7">
            <a:extLst>
              <a:ext uri="{FF2B5EF4-FFF2-40B4-BE49-F238E27FC236}">
                <a16:creationId xmlns="" xmlns:a16="http://schemas.microsoft.com/office/drawing/2014/main" id="{2EFF2BA3-89DF-445E-85B9-F785752AEA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144000" y="2002620"/>
            <a:ext cx="2511818" cy="2546902"/>
          </a:xfrm>
          <a:prstGeom prst="rect">
            <a:avLst/>
          </a:prstGeom>
        </p:spPr>
      </p:pic>
      <p:sp>
        <p:nvSpPr>
          <p:cNvPr id="3" name="Content Placeholder 2">
            <a:extLst>
              <a:ext uri="{FF2B5EF4-FFF2-40B4-BE49-F238E27FC236}">
                <a16:creationId xmlns="" xmlns:a16="http://schemas.microsoft.com/office/drawing/2014/main" id="{D8235482-A1AA-48AC-A06C-B85DFDE8A65E}"/>
              </a:ext>
            </a:extLst>
          </p:cNvPr>
          <p:cNvSpPr>
            <a:spLocks noGrp="1"/>
          </p:cNvSpPr>
          <p:nvPr>
            <p:ph idx="1"/>
          </p:nvPr>
        </p:nvSpPr>
        <p:spPr>
          <a:xfrm>
            <a:off x="744007" y="1495425"/>
            <a:ext cx="8142818" cy="4829175"/>
          </a:xfrm>
        </p:spPr>
        <p:txBody>
          <a:bodyPr>
            <a:normAutofit/>
          </a:bodyPr>
          <a:lstStyle/>
          <a:p>
            <a:pPr marL="342900" indent="-342900">
              <a:buFontTx/>
              <a:buNone/>
            </a:pPr>
            <a:r>
              <a:rPr lang="en-US" altLang="en-US" sz="2800" b="1" dirty="0">
                <a:effectLst>
                  <a:outerShdw blurRad="38100" dist="38100" dir="2700000" algn="tl">
                    <a:srgbClr val="000000"/>
                  </a:outerShdw>
                </a:effectLst>
                <a:ea typeface="ＭＳ Ｐゴシック" panose="020B0600070205080204" pitchFamily="34" charset="-128"/>
              </a:rPr>
              <a:t>Mission</a:t>
            </a:r>
            <a:r>
              <a:rPr lang="en-US" altLang="en-US" sz="1700" b="1" dirty="0">
                <a:effectLst>
                  <a:outerShdw blurRad="38100" dist="38100" dir="2700000" algn="tl">
                    <a:srgbClr val="000000"/>
                  </a:outerShdw>
                </a:effectLst>
                <a:ea typeface="ＭＳ Ｐゴシック" panose="020B0600070205080204" pitchFamily="34" charset="-128"/>
              </a:rPr>
              <a:t> </a:t>
            </a:r>
            <a:r>
              <a:rPr lang="en-US" altLang="en-US" sz="1700" b="1" dirty="0" smtClean="0">
                <a:effectLst>
                  <a:outerShdw blurRad="38100" dist="38100" dir="2700000" algn="tl">
                    <a:srgbClr val="000000"/>
                  </a:outerShdw>
                </a:effectLst>
                <a:ea typeface="ＭＳ Ｐゴシック" panose="020B0600070205080204" pitchFamily="34" charset="-128"/>
              </a:rPr>
              <a:t> 	What </a:t>
            </a:r>
            <a:r>
              <a:rPr lang="en-US" altLang="en-US" sz="1700" b="1" dirty="0">
                <a:effectLst>
                  <a:outerShdw blurRad="38100" dist="38100" dir="2700000" algn="tl">
                    <a:srgbClr val="000000"/>
                  </a:outerShdw>
                </a:effectLst>
                <a:ea typeface="ＭＳ Ｐゴシック" panose="020B0600070205080204" pitchFamily="34" charset="-128"/>
              </a:rPr>
              <a:t>the organization is</a:t>
            </a:r>
          </a:p>
          <a:p>
            <a:pPr marL="342900" indent="-342900">
              <a:buFontTx/>
              <a:buNone/>
            </a:pPr>
            <a:r>
              <a:rPr lang="en-US" altLang="en-US" sz="2800" b="1" dirty="0">
                <a:effectLst>
                  <a:outerShdw blurRad="38100" dist="38100" dir="2700000" algn="tl">
                    <a:srgbClr val="000000"/>
                  </a:outerShdw>
                </a:effectLst>
                <a:ea typeface="ＭＳ Ｐゴシック" panose="020B0600070205080204" pitchFamily="34" charset="-128"/>
              </a:rPr>
              <a:t>Vision</a:t>
            </a:r>
            <a:r>
              <a:rPr lang="en-US" altLang="en-US" sz="2400" b="1" dirty="0">
                <a:effectLst>
                  <a:outerShdw blurRad="38100" dist="38100" dir="2700000" algn="tl">
                    <a:srgbClr val="000000"/>
                  </a:outerShdw>
                </a:effectLst>
                <a:ea typeface="ＭＳ Ｐゴシック" panose="020B0600070205080204" pitchFamily="34" charset="-128"/>
              </a:rPr>
              <a:t> </a:t>
            </a:r>
            <a:r>
              <a:rPr lang="en-US" altLang="en-US" sz="1700" b="1" dirty="0" smtClean="0">
                <a:effectLst>
                  <a:outerShdw blurRad="38100" dist="38100" dir="2700000" algn="tl">
                    <a:srgbClr val="000000"/>
                  </a:outerShdw>
                </a:effectLst>
                <a:ea typeface="ＭＳ Ｐゴシック" panose="020B0600070205080204" pitchFamily="34" charset="-128"/>
              </a:rPr>
              <a:t>	 What </a:t>
            </a:r>
            <a:r>
              <a:rPr lang="en-US" altLang="en-US" sz="1700" b="1" dirty="0">
                <a:effectLst>
                  <a:outerShdw blurRad="38100" dist="38100" dir="2700000" algn="tl">
                    <a:srgbClr val="000000"/>
                  </a:outerShdw>
                </a:effectLst>
                <a:ea typeface="ＭＳ Ｐゴシック" panose="020B0600070205080204" pitchFamily="34" charset="-128"/>
              </a:rPr>
              <a:t>the organization wants to </a:t>
            </a:r>
            <a:r>
              <a:rPr lang="en-US" altLang="en-US" sz="1700" b="1" dirty="0" smtClean="0">
                <a:effectLst>
                  <a:outerShdw blurRad="38100" dist="38100" dir="2700000" algn="tl">
                    <a:srgbClr val="000000"/>
                  </a:outerShdw>
                </a:effectLst>
                <a:ea typeface="ＭＳ Ｐゴシック" panose="020B0600070205080204" pitchFamily="34" charset="-128"/>
              </a:rPr>
              <a:t>become</a:t>
            </a:r>
          </a:p>
          <a:p>
            <a:pPr marL="342900" indent="-342900">
              <a:buFontTx/>
              <a:buNone/>
            </a:pPr>
            <a:endParaRPr lang="en-US" altLang="en-US" sz="1700" b="1" dirty="0">
              <a:effectLst>
                <a:outerShdw blurRad="38100" dist="38100" dir="2700000" algn="tl">
                  <a:srgbClr val="000000"/>
                </a:outerShdw>
              </a:effectLst>
              <a:ea typeface="ＭＳ Ｐゴシック" panose="020B0600070205080204" pitchFamily="34" charset="-128"/>
            </a:endParaRPr>
          </a:p>
          <a:p>
            <a:pPr marL="342900" indent="-342900">
              <a:buFontTx/>
              <a:buNone/>
            </a:pPr>
            <a:r>
              <a:rPr lang="en-US" altLang="en-US" sz="2000" b="1" dirty="0">
                <a:effectLst>
                  <a:outerShdw blurRad="38100" dist="38100" dir="2700000" algn="tl">
                    <a:srgbClr val="000000"/>
                  </a:outerShdw>
                </a:effectLst>
                <a:ea typeface="ＭＳ Ｐゴシック" panose="020B0600070205080204" pitchFamily="34" charset="-128"/>
              </a:rPr>
              <a:t>Frequently a vision is incorporated into the mission statement, as illustrated in this example:</a:t>
            </a:r>
          </a:p>
          <a:p>
            <a:pPr marL="342900" indent="-342900">
              <a:buFontTx/>
              <a:buNone/>
            </a:pPr>
            <a:r>
              <a:rPr lang="en-US" altLang="en-US" sz="2000" b="1" dirty="0">
                <a:effectLst>
                  <a:outerShdw blurRad="38100" dist="38100" dir="2700000" algn="tl">
                    <a:srgbClr val="000000"/>
                  </a:outerShdw>
                </a:effectLst>
                <a:ea typeface="ＭＳ Ｐゴシック" panose="020B0600070205080204" pitchFamily="34" charset="-128"/>
              </a:rPr>
              <a:t>“</a:t>
            </a:r>
            <a:r>
              <a:rPr lang="en-US" altLang="en-US" sz="2000" b="1" dirty="0">
                <a:ea typeface="ＭＳ Ｐゴシック" panose="020B0600070205080204" pitchFamily="34" charset="-128"/>
              </a:rPr>
              <a:t>Our mission is to be </a:t>
            </a:r>
            <a:r>
              <a:rPr lang="en-US" altLang="en-US" sz="1800" b="1" dirty="0">
                <a:ea typeface="ＭＳ Ｐゴシック" panose="020B0600070205080204" pitchFamily="34" charset="-128"/>
              </a:rPr>
              <a:t>the world’s premier consumer products company focused on convenient foods and beverages. We seek to produce financial rewards to investors as we provide opportunities for growth and enrichment to our employees, our business partners and the communities in which we operate. And in everything we do, we strive for honesty, fairness and integrity </a:t>
            </a:r>
            <a:r>
              <a:rPr lang="en-US" altLang="en-US" sz="1800" b="1" dirty="0">
                <a:effectLst>
                  <a:outerShdw blurRad="38100" dist="38100" dir="2700000" algn="tl">
                    <a:srgbClr val="000000"/>
                  </a:outerShdw>
                </a:effectLst>
                <a:ea typeface="ＭＳ Ｐゴシック" panose="020B0600070205080204" pitchFamily="34" charset="-128"/>
              </a:rPr>
              <a:t>.” (Pepsico</a:t>
            </a:r>
            <a:r>
              <a:rPr lang="en-US" altLang="en-US" sz="1800" b="1" dirty="0" smtClean="0">
                <a:effectLst>
                  <a:outerShdw blurRad="38100" dist="38100" dir="2700000" algn="tl">
                    <a:srgbClr val="000000"/>
                  </a:outerShdw>
                </a:effectLst>
                <a:ea typeface="ＭＳ Ｐゴシック" panose="020B0600070205080204" pitchFamily="34" charset="-128"/>
              </a:rPr>
              <a:t>)</a:t>
            </a:r>
          </a:p>
          <a:p>
            <a:pPr marL="342900" indent="-342900">
              <a:buFontTx/>
              <a:buNone/>
            </a:pPr>
            <a:endParaRPr lang="en-US" altLang="en-US" sz="1800" b="1" dirty="0">
              <a:effectLst>
                <a:outerShdw blurRad="38100" dist="38100" dir="2700000" algn="tl">
                  <a:srgbClr val="000000"/>
                </a:outerShdw>
              </a:effectLst>
              <a:ea typeface="ＭＳ Ｐゴシック" panose="020B0600070205080204" pitchFamily="34" charset="-128"/>
            </a:endParaRPr>
          </a:p>
          <a:p>
            <a:pPr marL="342900" indent="-342900" algn="ctr">
              <a:buFontTx/>
              <a:buNone/>
            </a:pPr>
            <a:r>
              <a:rPr lang="en-US" altLang="en-US" sz="1700" b="1" dirty="0">
                <a:effectLst>
                  <a:outerShdw blurRad="38100" dist="38100" dir="2700000" algn="tl">
                    <a:srgbClr val="000000"/>
                  </a:outerShdw>
                </a:effectLst>
                <a:ea typeface="ＭＳ Ｐゴシック" panose="020B0600070205080204" pitchFamily="34" charset="-128"/>
              </a:rPr>
              <a:t>Note also that this mission statement incorporates important values </a:t>
            </a:r>
            <a:endParaRPr lang="en-US" altLang="en-US" sz="1700" b="1" dirty="0" smtClean="0">
              <a:effectLst>
                <a:outerShdw blurRad="38100" dist="38100" dir="2700000" algn="tl">
                  <a:srgbClr val="000000"/>
                </a:outerShdw>
              </a:effectLst>
              <a:ea typeface="ＭＳ Ｐゴシック" panose="020B0600070205080204" pitchFamily="34" charset="-128"/>
            </a:endParaRPr>
          </a:p>
          <a:p>
            <a:pPr marL="342900" indent="-342900" algn="ctr">
              <a:buFontTx/>
              <a:buNone/>
            </a:pPr>
            <a:r>
              <a:rPr lang="en-US" altLang="en-US" sz="1700" b="1" dirty="0" smtClean="0">
                <a:effectLst>
                  <a:outerShdw blurRad="38100" dist="38100" dir="2700000" algn="tl">
                    <a:srgbClr val="000000"/>
                  </a:outerShdw>
                </a:effectLst>
                <a:ea typeface="ＭＳ Ｐゴシック" panose="020B0600070205080204" pitchFamily="34" charset="-128"/>
              </a:rPr>
              <a:t>(</a:t>
            </a:r>
            <a:r>
              <a:rPr lang="en-US" altLang="en-US" sz="1700" b="1" dirty="0">
                <a:effectLst>
                  <a:outerShdw blurRad="38100" dist="38100" dir="2700000" algn="tl">
                    <a:srgbClr val="000000"/>
                  </a:outerShdw>
                </a:effectLst>
                <a:ea typeface="ＭＳ Ｐゴシック" panose="020B0600070205080204" pitchFamily="34" charset="-128"/>
              </a:rPr>
              <a:t>H</a:t>
            </a:r>
            <a:r>
              <a:rPr lang="en-US" altLang="en-US" sz="1700" b="1" dirty="0" smtClean="0">
                <a:effectLst>
                  <a:outerShdw blurRad="38100" dist="38100" dir="2700000" algn="tl">
                    <a:srgbClr val="000000"/>
                  </a:outerShdw>
                </a:effectLst>
                <a:ea typeface="ＭＳ Ｐゴシック" panose="020B0600070205080204" pitchFamily="34" charset="-128"/>
              </a:rPr>
              <a:t>onesty </a:t>
            </a:r>
            <a:r>
              <a:rPr lang="en-US" altLang="en-US" sz="1700" b="1" dirty="0">
                <a:effectLst>
                  <a:outerShdw blurRad="38100" dist="38100" dir="2700000" algn="tl">
                    <a:srgbClr val="000000"/>
                  </a:outerShdw>
                </a:effectLst>
                <a:ea typeface="ＭＳ Ｐゴシック" panose="020B0600070205080204" pitchFamily="34" charset="-128"/>
              </a:rPr>
              <a:t>, </a:t>
            </a:r>
            <a:r>
              <a:rPr lang="en-US" altLang="en-US" sz="1700" b="1" dirty="0" smtClean="0">
                <a:effectLst>
                  <a:outerShdw blurRad="38100" dist="38100" dir="2700000" algn="tl">
                    <a:srgbClr val="000000"/>
                  </a:outerShdw>
                </a:effectLst>
                <a:ea typeface="ＭＳ Ｐゴシック" panose="020B0600070205080204" pitchFamily="34" charset="-128"/>
              </a:rPr>
              <a:t>Fairness </a:t>
            </a:r>
            <a:r>
              <a:rPr lang="en-US" altLang="en-US" sz="1700" b="1" dirty="0">
                <a:effectLst>
                  <a:outerShdw blurRad="38100" dist="38100" dir="2700000" algn="tl">
                    <a:srgbClr val="000000"/>
                  </a:outerShdw>
                </a:effectLst>
                <a:ea typeface="ＭＳ Ｐゴシック" panose="020B0600070205080204" pitchFamily="34" charset="-128"/>
              </a:rPr>
              <a:t>and </a:t>
            </a:r>
            <a:r>
              <a:rPr lang="en-US" altLang="en-US" sz="1700" b="1" dirty="0" smtClean="0">
                <a:effectLst>
                  <a:outerShdw blurRad="38100" dist="38100" dir="2700000" algn="tl">
                    <a:srgbClr val="000000"/>
                  </a:outerShdw>
                </a:effectLst>
                <a:ea typeface="ＭＳ Ｐゴシック" panose="020B0600070205080204" pitchFamily="34" charset="-128"/>
              </a:rPr>
              <a:t>Integrity</a:t>
            </a:r>
            <a:r>
              <a:rPr lang="en-US" altLang="en-US" sz="1700" b="1" dirty="0">
                <a:effectLst>
                  <a:outerShdw blurRad="38100" dist="38100" dir="2700000" algn="tl">
                    <a:srgbClr val="000000"/>
                  </a:outerShdw>
                </a:effectLst>
                <a:ea typeface="ＭＳ Ｐゴシック" panose="020B0600070205080204" pitchFamily="34" charset="-128"/>
              </a:rPr>
              <a:t>)</a:t>
            </a:r>
          </a:p>
          <a:p>
            <a:endParaRPr lang="en-US" sz="1700" dirty="0"/>
          </a:p>
        </p:txBody>
      </p:sp>
      <p:sp>
        <p:nvSpPr>
          <p:cNvPr id="4" name="Rectangle 2">
            <a:extLst>
              <a:ext uri="{FF2B5EF4-FFF2-40B4-BE49-F238E27FC236}">
                <a16:creationId xmlns="" xmlns:a16="http://schemas.microsoft.com/office/drawing/2014/main" id="{3480AD3B-9039-4B6B-8E28-6F0076CC0FA4}"/>
              </a:ext>
            </a:extLst>
          </p:cNvPr>
          <p:cNvSpPr>
            <a:spLocks noGrp="1" noChangeArrowheads="1"/>
          </p:cNvSpPr>
          <p:nvPr>
            <p:ph type="title"/>
          </p:nvPr>
        </p:nvSpPr>
        <p:spPr>
          <a:xfrm>
            <a:off x="1476375" y="354798"/>
            <a:ext cx="6724650" cy="1016802"/>
          </a:xfrm>
        </p:spPr>
        <p:txBody>
          <a:bodyPr>
            <a:normAutofit/>
          </a:bodyPr>
          <a:lstStyle/>
          <a:p>
            <a:pPr algn="l"/>
            <a:r>
              <a:rPr lang="en-US" altLang="en-US" b="1" dirty="0">
                <a:ea typeface="ＭＳ Ｐゴシック" panose="020B0600070205080204" pitchFamily="34" charset="-128"/>
              </a:rPr>
              <a:t>Mission and Vision</a:t>
            </a:r>
          </a:p>
        </p:txBody>
      </p:sp>
    </p:spTree>
    <p:extLst>
      <p:ext uri="{BB962C8B-B14F-4D97-AF65-F5344CB8AC3E}">
        <p14:creationId xmlns:p14="http://schemas.microsoft.com/office/powerpoint/2010/main" val="2347593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689</TotalTime>
  <Words>3399</Words>
  <Application>Microsoft Office PowerPoint</Application>
  <PresentationFormat>Widescreen</PresentationFormat>
  <Paragraphs>344</Paragraphs>
  <Slides>48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ＭＳ Ｐゴシック</vt:lpstr>
      <vt:lpstr>Arial</vt:lpstr>
      <vt:lpstr>Burlesque (WN)</vt:lpstr>
      <vt:lpstr>Calibri</vt:lpstr>
      <vt:lpstr>Century Gothic</vt:lpstr>
      <vt:lpstr>Courier New</vt:lpstr>
      <vt:lpstr>Times New Roman</vt:lpstr>
      <vt:lpstr>Wingdings</vt:lpstr>
      <vt:lpstr>Vapor Trail</vt:lpstr>
      <vt:lpstr>Strategic Planning-  A Primer for HR Pros</vt:lpstr>
      <vt:lpstr>Strategy </vt:lpstr>
      <vt:lpstr>Business-Level Strategies</vt:lpstr>
      <vt:lpstr>Strategic, tactical, or both</vt:lpstr>
      <vt:lpstr>Strategic Thinking</vt:lpstr>
      <vt:lpstr>Strategic Management</vt:lpstr>
      <vt:lpstr>Stages in strategic management</vt:lpstr>
      <vt:lpstr>PowerPoint Presentation</vt:lpstr>
      <vt:lpstr>Mission and Vision</vt:lpstr>
      <vt:lpstr>Internal Environmental Analysis</vt:lpstr>
      <vt:lpstr>External environmental analysis</vt:lpstr>
      <vt:lpstr>Broad Environment</vt:lpstr>
      <vt:lpstr>PowerPoint Presentation</vt:lpstr>
      <vt:lpstr>Task Environment </vt:lpstr>
      <vt:lpstr>SWOT Analysis   Tool #1</vt:lpstr>
      <vt:lpstr>Strategic Direction</vt:lpstr>
      <vt:lpstr>Porter’s Five Forces   Tool #2</vt:lpstr>
      <vt:lpstr>The Five Forces</vt:lpstr>
      <vt:lpstr>The Industry Life Cycle</vt:lpstr>
      <vt:lpstr>Strategy Formulation</vt:lpstr>
      <vt:lpstr>Well-Developed Functional Strategies</vt:lpstr>
      <vt:lpstr>HR Strategic Planning</vt:lpstr>
      <vt:lpstr>Human Resources Strategy</vt:lpstr>
      <vt:lpstr>HR Planning</vt:lpstr>
      <vt:lpstr>Strategy Implementation and Control</vt:lpstr>
      <vt:lpstr>Organizational Structure</vt:lpstr>
      <vt:lpstr>Organizational Culture</vt:lpstr>
      <vt:lpstr>Factors that Encourage Innovation and Entrepreneurship</vt:lpstr>
      <vt:lpstr>Factors that Discourage Innovation and Entrepreneurship</vt:lpstr>
      <vt:lpstr>Factors that Discourage Innovation and Entrepreneurship                                 (Cont,)</vt:lpstr>
      <vt:lpstr>Strategic Control System</vt:lpstr>
      <vt:lpstr>Types of Control</vt:lpstr>
      <vt:lpstr>Feedback Controls</vt:lpstr>
      <vt:lpstr>Elements in a Feedback Control System</vt:lpstr>
      <vt:lpstr>A BSC Is… tool #3</vt:lpstr>
      <vt:lpstr>The 4 Perspectives of a BSC</vt:lpstr>
      <vt:lpstr>The Future</vt:lpstr>
      <vt:lpstr>18 roles….. for HR in 2018</vt:lpstr>
      <vt:lpstr>18 Roles     3 &amp; 4 </vt:lpstr>
      <vt:lpstr>18 Roles     5 &amp; 6 </vt:lpstr>
      <vt:lpstr>18 roles    7 &amp; 8</vt:lpstr>
      <vt:lpstr>18 roles    9 &amp; 10</vt:lpstr>
      <vt:lpstr>18 roles    11 &amp; 12</vt:lpstr>
      <vt:lpstr>18 roles    13 &amp; 14</vt:lpstr>
      <vt:lpstr>18 roles    15 &amp; 16</vt:lpstr>
      <vt:lpstr>18 roles    17</vt:lpstr>
      <vt:lpstr>18 roles    18</vt:lpstr>
      <vt:lpstr>Comments   evaluations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Planning-  A Primer for HR Pros</dc:title>
  <dc:creator>Charles</dc:creator>
  <cp:lastModifiedBy>Nancy Sisson</cp:lastModifiedBy>
  <cp:revision>70</cp:revision>
  <dcterms:created xsi:type="dcterms:W3CDTF">2018-03-19T14:53:01Z</dcterms:created>
  <dcterms:modified xsi:type="dcterms:W3CDTF">2018-03-20T13:31:58Z</dcterms:modified>
</cp:coreProperties>
</file>